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4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76" r:id="rId2"/>
    <p:sldMasterId id="2147483679" r:id="rId3"/>
  </p:sldMasterIdLst>
  <p:notesMasterIdLst>
    <p:notesMasterId r:id="rId82"/>
  </p:notesMasterIdLst>
  <p:sldIdLst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7" r:id="rId81"/>
  </p:sldIdLst>
  <p:sldSz cx="18288000" cy="1028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433"/>
    <a:srgbClr val="E5E5E5"/>
    <a:srgbClr val="1E2028"/>
    <a:srgbClr val="262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8"/>
    <p:restoredTop sz="94501"/>
  </p:normalViewPr>
  <p:slideViewPr>
    <p:cSldViewPr snapToGrid="0" snapToObjects="1" showGuides="1">
      <p:cViewPr>
        <p:scale>
          <a:sx n="28" d="100"/>
          <a:sy n="28" d="100"/>
        </p:scale>
        <p:origin x="704" y="960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99C65-997D-9345-8B34-299522DB2A91}" type="datetimeFigureOut">
              <a:rPr lang="ru-RU" smtClean="0"/>
              <a:t>29.09.2021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FE198-1678-7848-BAD1-C40EFA9119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487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1pPr>
    <a:lvl2pPr marL="669341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2pPr>
    <a:lvl3pPr marL="1338682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3pPr>
    <a:lvl4pPr marL="2008022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4pPr>
    <a:lvl5pPr marL="2677363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5pPr>
    <a:lvl6pPr marL="3346704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6pPr>
    <a:lvl7pPr marL="4016045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7pPr>
    <a:lvl8pPr marL="4685386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8pPr>
    <a:lvl9pPr marL="5354726" algn="l" defTabSz="1338682" rtl="0" eaLnBrk="1" latinLnBrk="0" hangingPunct="1">
      <a:defRPr sz="17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572399"/>
            <a:ext cx="16383600" cy="612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1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0" b="1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  <a:p>
            <a:pPr lvl="0"/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19402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572399"/>
            <a:ext cx="16383600" cy="612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1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0" b="1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НАЗВАНИЕ</a:t>
            </a:r>
          </a:p>
          <a:p>
            <a:pPr lvl="0"/>
            <a:r>
              <a:rPr lang="ru-RU" dirty="0"/>
              <a:t>ПРЕЗЕНТАЦИИ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4E3D5216-5AFB-014E-9BCA-DDE974496F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2800" y="7740000"/>
            <a:ext cx="14589866" cy="19044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1371600" rtl="0" eaLnBrk="1" fontAlgn="auto" latinLnBrk="0" hangingPunct="1">
              <a:lnSpc>
                <a:spcPts val="5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ИМЯ И ФАМИЛИЯ</a:t>
            </a:r>
            <a:br>
              <a:rPr lang="ru-RU" dirty="0"/>
            </a:br>
            <a:r>
              <a:rPr lang="ru-RU" dirty="0"/>
              <a:t>СПИКЕРА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1BFA90E8-A710-A940-B8AB-90D9B37EC1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3199" y="7740000"/>
            <a:ext cx="1904400" cy="19044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000" b="0" i="0">
                <a:solidFill>
                  <a:srgbClr val="1E2028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9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51596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•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2095198"/>
            <a:ext cx="16383600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</p:spTree>
    <p:extLst>
      <p:ext uri="{BB962C8B-B14F-4D97-AF65-F5344CB8AC3E}">
        <p14:creationId xmlns:p14="http://schemas.microsoft.com/office/powerpoint/2010/main" val="61635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• Текст 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2847598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8F2A8AE7-D4C0-3F47-8F9D-34788DC48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3200" y="2095200"/>
            <a:ext cx="16383600" cy="10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НАБОРНЫЙ ТЕКСТ</a:t>
            </a:r>
          </a:p>
        </p:txBody>
      </p:sp>
    </p:spTree>
    <p:extLst>
      <p:ext uri="{BB962C8B-B14F-4D97-AF65-F5344CB8AC3E}">
        <p14:creationId xmlns:p14="http://schemas.microsoft.com/office/powerpoint/2010/main" val="4234882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• Текст 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2847598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  <a:endParaRPr lang="en-US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8F2A8AE7-D4C0-3F47-8F9D-34788DC480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3200" y="2095200"/>
            <a:ext cx="16383600" cy="108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750" b="1" i="0">
                <a:solidFill>
                  <a:srgbClr val="FF5433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НАБОРНЫЙ ТЕКСТ</a:t>
            </a:r>
          </a:p>
        </p:txBody>
      </p:sp>
    </p:spTree>
    <p:extLst>
      <p:ext uri="{BB962C8B-B14F-4D97-AF65-F5344CB8AC3E}">
        <p14:creationId xmlns:p14="http://schemas.microsoft.com/office/powerpoint/2010/main" val="225400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78E711D-9827-D14E-8D87-71A3D8192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199" y="2095198"/>
            <a:ext cx="16383600" cy="36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1600"/>
              </a:spcAft>
              <a:buClr>
                <a:srgbClr val="FF5433"/>
              </a:buClr>
              <a:buSzTx/>
              <a:buFont typeface="Arial" panose="020B0604020202020204" pitchFamily="34" charset="0"/>
              <a:buChar char="•"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  <a:p>
            <a:pPr lvl="0"/>
            <a:r>
              <a:rPr lang="ru-RU" dirty="0"/>
              <a:t> </a:t>
            </a:r>
            <a:r>
              <a:rPr lang="ru-RU" dirty="0" err="1"/>
              <a:t>Буллеты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86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CF658B9-5EF6-D849-B8C6-C427A963DB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3199" y="2095200"/>
            <a:ext cx="10857600" cy="72396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000" b="0" i="0">
                <a:solidFill>
                  <a:schemeClr val="bg1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185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26C10321-1665-BF43-AA88-17B537BEB1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199" y="781200"/>
            <a:ext cx="16383600" cy="1800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5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>
                <a:solidFill>
                  <a:srgbClr val="E5E5E5"/>
                </a:solidFill>
                <a:latin typeface="Formular" panose="02000000000000000000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ACF658B9-5EF6-D849-B8C6-C427A963DB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63199" y="2095200"/>
            <a:ext cx="5716800" cy="38088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000" b="0" i="0">
                <a:solidFill>
                  <a:schemeClr val="bg1"/>
                </a:solidFill>
                <a:latin typeface="Formular" panose="02000000000000000000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20FE5877-A176-8A44-9FB6-A28800CAC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200" y="2095202"/>
            <a:ext cx="9813599" cy="72393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>
                <a:solidFill>
                  <a:srgbClr val="E5E5E5"/>
                </a:solidFill>
                <a:latin typeface="InputMono" panose="02000509020000090004" pitchFamily="49" charset="0"/>
              </a:defRPr>
            </a:lvl1pPr>
          </a:lstStyle>
          <a:p>
            <a:pPr lvl="0"/>
            <a:r>
              <a:rPr lang="ru-RU" dirty="0"/>
              <a:t>Наборный текст.</a:t>
            </a:r>
          </a:p>
        </p:txBody>
      </p:sp>
    </p:spTree>
    <p:extLst>
      <p:ext uri="{BB962C8B-B14F-4D97-AF65-F5344CB8AC3E}">
        <p14:creationId xmlns:p14="http://schemas.microsoft.com/office/powerpoint/2010/main" val="91947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3">
            <a:extLst>
              <a:ext uri="{FF2B5EF4-FFF2-40B4-BE49-F238E27FC236}">
                <a16:creationId xmlns:a16="http://schemas.microsoft.com/office/drawing/2014/main" id="{8DEABE0A-E463-1142-9F53-DA17AFFF75FB}"/>
              </a:ext>
            </a:extLst>
          </p:cNvPr>
          <p:cNvSpPr txBox="1">
            <a:spLocks/>
          </p:cNvSpPr>
          <p:nvPr userDrawn="1"/>
        </p:nvSpPr>
        <p:spPr>
          <a:xfrm>
            <a:off x="763199" y="8440615"/>
            <a:ext cx="16383600" cy="1100354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1371600" rtl="0" eaLnBrk="1" fontAlgn="auto" latinLnBrk="0" hangingPunct="1">
              <a:lnSpc>
                <a:spcPts val="56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625" b="1" i="0" kern="1200">
                <a:solidFill>
                  <a:srgbClr val="1E2028"/>
                </a:solidFill>
                <a:latin typeface="Formular" panose="02000000000000000000" pitchFamily="2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KARPOV.COURSES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5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81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0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5" r:id="rId3"/>
    <p:sldLayoutId id="2147483686" r:id="rId4"/>
    <p:sldLayoutId id="2147483682" r:id="rId5"/>
    <p:sldLayoutId id="2147483684" r:id="rId6"/>
    <p:sldLayoutId id="2147483683" r:id="rId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ockblog/webinar_spark_k8s" TargetMode="External"/><Relationship Id="rId2" Type="http://schemas.openxmlformats.org/officeDocument/2006/relationships/hyperlink" Target="https://www.youtube.com/watch?v=fYGc4elKW-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oogleCloudPlatform/spark-on-k8s-operator/blob/master/docs/quick-start-guide.md" TargetMode="External"/><Relationship Id="rId4" Type="http://schemas.openxmlformats.org/officeDocument/2006/relationships/hyperlink" Target="https://www.lightbend.com/blog/how-to-manage-monitor-spark-on-kubernetes-introduction-spark-submit-kubernetes-operator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tarburst.io/latest/k8s.html" TargetMode="External"/><Relationship Id="rId2" Type="http://schemas.openxmlformats.org/officeDocument/2006/relationships/hyperlink" Target="https://blog.starburstdata.com/technical-blog/presto-on-kubernet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oshua-robinson.medium.com/presto-powered-s3-data-warehouse-on-kubernetes-aea89d2f40e8" TargetMode="External"/><Relationship Id="rId5" Type="http://schemas.openxmlformats.org/officeDocument/2006/relationships/hyperlink" Target="https://github.com/joshuarobinson/trino-on-k8s" TargetMode="External"/><Relationship Id="rId4" Type="http://schemas.openxmlformats.org/officeDocument/2006/relationships/hyperlink" Target="https://github.com/falarica/steerd-presto-operator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set.apache.org/docs/installation/installing-superset-from-scratch" TargetMode="External"/><Relationship Id="rId2" Type="http://schemas.openxmlformats.org/officeDocument/2006/relationships/hyperlink" Target="https://dropbox.tech/application/why-we-chose-apache-superset-as-our-data-exploration-platfor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etabase.com/docs/latest/operations-guide/running-metabase-on-kubernetes.html" TargetMode="External"/><Relationship Id="rId5" Type="http://schemas.openxmlformats.org/officeDocument/2006/relationships/hyperlink" Target="https://superset.apache.org/docs/databases/installing-database-drivers" TargetMode="External"/><Relationship Id="rId4" Type="http://schemas.openxmlformats.org/officeDocument/2006/relationships/hyperlink" Target="https://apache-superset.readthedocs.io/en/latest/installation.htm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ncanny-recursions/introduction-to-kubernetesexecutor-and-kubernetespodoperator-ae9bb809e3b3" TargetMode="External"/><Relationship Id="rId7" Type="http://schemas.openxmlformats.org/officeDocument/2006/relationships/hyperlink" Target="https://github.com/apache/airflow/tree/master/chart" TargetMode="External"/><Relationship Id="rId2" Type="http://schemas.openxmlformats.org/officeDocument/2006/relationships/hyperlink" Target="https://towardsdatascience.com/a-journey-to-airflow-on-kubernetes-472df467f556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irflow.apache.org/docs/apache-airflow-providers-cncf-kubernetes/stable/operators.html#howto-operator-kubernetespodoperator" TargetMode="External"/><Relationship Id="rId5" Type="http://schemas.openxmlformats.org/officeDocument/2006/relationships/hyperlink" Target="https://airflow.apache.org/docs/apache-airflow/stable/executor/kubernetes.html" TargetMode="External"/><Relationship Id="rId4" Type="http://schemas.openxmlformats.org/officeDocument/2006/relationships/hyperlink" Target="https://airflow.apache.org/docs/apache-airflow/stable/kubernetes.html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undsen.io/amundsen/k8s_install/" TargetMode="External"/><Relationship Id="rId2" Type="http://schemas.openxmlformats.org/officeDocument/2006/relationships/hyperlink" Target="https://www.amundsen.io/amundse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g.lyft.com/amundsen-1-year-later-7b60bf28602" TargetMode="External"/><Relationship Id="rId5" Type="http://schemas.openxmlformats.org/officeDocument/2006/relationships/hyperlink" Target="https://eng.lyft.com/open-sourcing-amundsen-a-data-discovery-and-metadata-platform-2282bb436234" TargetMode="External"/><Relationship Id="rId4" Type="http://schemas.openxmlformats.org/officeDocument/2006/relationships/hyperlink" Target="https://github.com/amundsen-io/amundsen/issues/53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-to-jupyterhub.readthedocs.io/en/latest/jupyterhub/customization.html" TargetMode="External"/><Relationship Id="rId2" Type="http://schemas.openxmlformats.org/officeDocument/2006/relationships/hyperlink" Target="https://zero-to-jupyterhub.readthedocs.io/en/latest/jupyterhub/installation.html" TargetMode="Externa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maginea/mlflow-on-k8s" TargetMode="External"/><Relationship Id="rId3" Type="http://schemas.openxmlformats.org/officeDocument/2006/relationships/hyperlink" Target="https://www.youtube.com/watch?v=fZ-g2TjhhGE&amp;t" TargetMode="External"/><Relationship Id="rId7" Type="http://schemas.openxmlformats.org/officeDocument/2006/relationships/hyperlink" Target="https://mlflow.org/docs/latest/projects.html#run-an-mlflow-project-on-kubernetes-experimental" TargetMode="External"/><Relationship Id="rId2" Type="http://schemas.openxmlformats.org/officeDocument/2006/relationships/hyperlink" Target="https://medium.com/weareservian/the-cheesy-analogy-of-mlflow-and-kubeflow-715a45580fb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lflow.org/docs/latest/quickstart.html" TargetMode="External"/><Relationship Id="rId5" Type="http://schemas.openxmlformats.org/officeDocument/2006/relationships/hyperlink" Target="https://www.kubeflow.org/docs/started/kubeflow-overview/" TargetMode="External"/><Relationship Id="rId4" Type="http://schemas.openxmlformats.org/officeDocument/2006/relationships/hyperlink" Target="https://github.com/stockblog/webinar_kubeflow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rantool/tarantool-operator/" TargetMode="External"/><Relationship Id="rId2" Type="http://schemas.openxmlformats.org/officeDocument/2006/relationships/hyperlink" Target="https://www.tarantool.io/ru/kubernetes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highload.ru/moscow/2019/abstracts/6029" TargetMode="External"/><Relationship Id="rId4" Type="http://schemas.openxmlformats.org/officeDocument/2006/relationships/hyperlink" Target="https://habr.com/ru/company/mailru/blog/465823/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AB641CF-1868-3E4F-A2C8-76D92EE09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KUBERNETES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917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REPLICASET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1AFB0A3-8232-8E4E-A586-B37B7A6D7CF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3199" y="3270257"/>
            <a:ext cx="15797825" cy="4217832"/>
          </a:xfrm>
        </p:spPr>
      </p:pic>
      <p:cxnSp>
        <p:nvCxnSpPr>
          <p:cNvPr id="33" name="Straight Arrow Connector 16">
            <a:extLst>
              <a:ext uri="{FF2B5EF4-FFF2-40B4-BE49-F238E27FC236}">
                <a16:creationId xmlns:a16="http://schemas.microsoft.com/office/drawing/2014/main" id="{0662AA9C-21A9-AC47-A27D-CC1288178704}"/>
              </a:ext>
            </a:extLst>
          </p:cNvPr>
          <p:cNvCxnSpPr/>
          <p:nvPr/>
        </p:nvCxnSpPr>
        <p:spPr>
          <a:xfrm>
            <a:off x="6632939" y="7643426"/>
            <a:ext cx="1340528" cy="0"/>
          </a:xfrm>
          <a:prstGeom prst="straightConnector1">
            <a:avLst/>
          </a:prstGeom>
          <a:noFill/>
          <a:ln w="76200" cap="flat">
            <a:solidFill>
              <a:srgbClr val="FF5433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799C078C-76C7-C84E-9128-1374D7EDCE64}"/>
              </a:ext>
            </a:extLst>
          </p:cNvPr>
          <p:cNvCxnSpPr/>
          <p:nvPr/>
        </p:nvCxnSpPr>
        <p:spPr>
          <a:xfrm>
            <a:off x="11078307" y="4696298"/>
            <a:ext cx="1951892" cy="282524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77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70EAA7E-A7E8-F14E-8D58-E52605140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REPLICASET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18D561-DEB5-2040-B1D8-1C1A51147A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dirty="0">
                <a:solidFill>
                  <a:srgbClr val="FF5433"/>
                </a:solidFill>
              </a:rPr>
              <a:t>replicas: </a:t>
            </a:r>
            <a:r>
              <a:rPr lang="ru-RU" dirty="0"/>
              <a:t>требуемое количество экземпляров </a:t>
            </a:r>
            <a:r>
              <a:rPr lang="en" dirty="0"/>
              <a:t>Pod</a:t>
            </a:r>
          </a:p>
          <a:p>
            <a:pPr marL="457200" indent="-457200"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dirty="0">
                <a:solidFill>
                  <a:srgbClr val="FF5433"/>
                </a:solidFill>
              </a:rPr>
              <a:t>selector: </a:t>
            </a:r>
            <a:r>
              <a:rPr lang="ru-RU" dirty="0"/>
              <a:t>определяет все </a:t>
            </a:r>
            <a:r>
              <a:rPr lang="en" dirty="0"/>
              <a:t>Pod-</a:t>
            </a:r>
            <a:r>
              <a:rPr lang="ru-RU" dirty="0"/>
              <a:t>ы, управляемые этим </a:t>
            </a:r>
            <a:r>
              <a:rPr lang="en" dirty="0" err="1"/>
              <a:t>ReplicaSet</a:t>
            </a:r>
            <a:endParaRPr lang="en" dirty="0"/>
          </a:p>
          <a:p>
            <a:endParaRPr lang="ru-RU" dirty="0"/>
          </a:p>
        </p:txBody>
      </p:sp>
      <p:sp>
        <p:nvSpPr>
          <p:cNvPr id="5" name="Google Shape;722;p104">
            <a:extLst>
              <a:ext uri="{FF2B5EF4-FFF2-40B4-BE49-F238E27FC236}">
                <a16:creationId xmlns:a16="http://schemas.microsoft.com/office/drawing/2014/main" id="{D761F239-8788-7842-9162-F67FED1B046E}"/>
              </a:ext>
            </a:extLst>
          </p:cNvPr>
          <p:cNvSpPr txBox="1">
            <a:spLocks/>
          </p:cNvSpPr>
          <p:nvPr/>
        </p:nvSpPr>
        <p:spPr>
          <a:xfrm>
            <a:off x="763199" y="2095202"/>
            <a:ext cx="6238139" cy="6826376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lang="en" sz="30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-example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replicas: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app: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b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env: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template: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000" dirty="0">
                <a:solidFill>
                  <a:schemeClr val="accent5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&lt;pod template&gt;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1800" dirty="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839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70EAA7E-A7E8-F14E-8D58-E52605140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REPLICASET</a:t>
            </a:r>
            <a:endParaRPr lang="ru-RU" dirty="0"/>
          </a:p>
        </p:txBody>
      </p:sp>
      <p:sp>
        <p:nvSpPr>
          <p:cNvPr id="5" name="Google Shape;722;p104">
            <a:extLst>
              <a:ext uri="{FF2B5EF4-FFF2-40B4-BE49-F238E27FC236}">
                <a16:creationId xmlns:a16="http://schemas.microsoft.com/office/drawing/2014/main" id="{D761F239-8788-7842-9162-F67FED1B046E}"/>
              </a:ext>
            </a:extLst>
          </p:cNvPr>
          <p:cNvSpPr txBox="1">
            <a:spLocks/>
          </p:cNvSpPr>
          <p:nvPr/>
        </p:nvSpPr>
        <p:spPr>
          <a:xfrm>
            <a:off x="763198" y="2681011"/>
            <a:ext cx="6238139" cy="6826376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lang="en" sz="30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-example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replicas: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app: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b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env: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template: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chemeClr val="accent5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  &lt;pod template&gt;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1800" dirty="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30;p105">
            <a:extLst>
              <a:ext uri="{FF2B5EF4-FFF2-40B4-BE49-F238E27FC236}">
                <a16:creationId xmlns:a16="http://schemas.microsoft.com/office/drawing/2014/main" id="{05AA47A2-2EC4-4249-A265-BA88693C0C8E}"/>
              </a:ext>
            </a:extLst>
          </p:cNvPr>
          <p:cNvSpPr txBox="1">
            <a:spLocks/>
          </p:cNvSpPr>
          <p:nvPr/>
        </p:nvSpPr>
        <p:spPr>
          <a:xfrm>
            <a:off x="7486339" y="6705600"/>
            <a:ext cx="9660460" cy="2801788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" sz="2300" dirty="0" err="1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" sz="23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 get pods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READY     STATUS    RESTARTS   AGE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rs-example-9l4dt   1/1       Running   0          1h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rs-example-b7bcg   1/1       Running   0          1h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3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rs-example-mkll2   1/1       Running   0          1h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83D3EA2-5EB3-5145-87B5-B9710EBF24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339" y="2681011"/>
            <a:ext cx="4703455" cy="36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08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Основной контроллер для управления </a:t>
            </a:r>
            <a:r>
              <a:rPr lang="en" sz="3500" dirty="0"/>
              <a:t>Pods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Управляют </a:t>
            </a:r>
            <a:r>
              <a:rPr lang="en" sz="3500" dirty="0" err="1"/>
              <a:t>ReplicaSets</a:t>
            </a:r>
            <a:endParaRPr lang="en" sz="35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Предоставляют возможность управления обновлениями и функциональность </a:t>
            </a:r>
            <a:r>
              <a:rPr lang="en" sz="3500" dirty="0"/>
              <a:t>rollback-</a:t>
            </a:r>
            <a:r>
              <a:rPr lang="ru-RU" sz="3500" dirty="0"/>
              <a:t>а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792CDCF-7FC1-A745-912E-098A229F17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9" y="2500713"/>
            <a:ext cx="5206676" cy="52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33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000" dirty="0">
                <a:solidFill>
                  <a:srgbClr val="FF5433"/>
                </a:solidFill>
              </a:rPr>
              <a:t>strategy: </a:t>
            </a:r>
            <a:r>
              <a:rPr lang="ru-RU" sz="3000" dirty="0"/>
              <a:t>описывает метод обновления </a:t>
            </a:r>
            <a:r>
              <a:rPr lang="en" sz="3000" dirty="0"/>
              <a:t>Pods </a:t>
            </a:r>
            <a:r>
              <a:rPr lang="ru-RU" sz="3000" dirty="0"/>
              <a:t>на основе </a:t>
            </a:r>
            <a:r>
              <a:rPr lang="en" sz="3000" dirty="0"/>
              <a:t>type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000" dirty="0">
                <a:solidFill>
                  <a:srgbClr val="FF5433"/>
                </a:solidFill>
              </a:rPr>
              <a:t>recreate: </a:t>
            </a:r>
            <a:r>
              <a:rPr lang="ru-RU" sz="3000" dirty="0"/>
              <a:t>все существующие поды убиваются до запуска новых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000" dirty="0" err="1">
                <a:solidFill>
                  <a:srgbClr val="FF5433"/>
                </a:solidFill>
              </a:rPr>
              <a:t>rollingUpdate</a:t>
            </a:r>
            <a:r>
              <a:rPr lang="en" sz="3000" dirty="0">
                <a:solidFill>
                  <a:srgbClr val="FF5433"/>
                </a:solidFill>
              </a:rPr>
              <a:t>: </a:t>
            </a:r>
            <a:r>
              <a:rPr lang="ru-RU" sz="3000" dirty="0"/>
              <a:t>циклическое обновление </a:t>
            </a:r>
            <a:r>
              <a:rPr lang="en" sz="3000" dirty="0"/>
              <a:t>Pods </a:t>
            </a:r>
            <a:r>
              <a:rPr lang="ru-RU" sz="3000" dirty="0"/>
              <a:t>на основе </a:t>
            </a:r>
            <a:r>
              <a:rPr lang="en" sz="3000" dirty="0" err="1"/>
              <a:t>maxSurge</a:t>
            </a:r>
            <a:r>
              <a:rPr lang="en" sz="3000" dirty="0"/>
              <a:t> </a:t>
            </a:r>
            <a:r>
              <a:rPr lang="ru-RU" sz="3000" dirty="0"/>
              <a:t>и </a:t>
            </a:r>
            <a:r>
              <a:rPr lang="en" sz="3000" dirty="0" err="1"/>
              <a:t>maxUnavailable</a:t>
            </a:r>
            <a:endParaRPr lang="en" sz="30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000" dirty="0" err="1">
                <a:solidFill>
                  <a:srgbClr val="FF5433"/>
                </a:solidFill>
              </a:rPr>
              <a:t>maxSurge</a:t>
            </a:r>
            <a:r>
              <a:rPr lang="en" sz="3000" dirty="0">
                <a:solidFill>
                  <a:srgbClr val="FF5433"/>
                </a:solidFill>
              </a:rPr>
              <a:t>: </a:t>
            </a:r>
            <a:r>
              <a:rPr lang="ru-RU" sz="3000" dirty="0"/>
              <a:t>определяет количество дополнительных реплик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000" dirty="0" err="1">
                <a:solidFill>
                  <a:srgbClr val="FF5433"/>
                </a:solidFill>
              </a:rPr>
              <a:t>maxUnavailable</a:t>
            </a:r>
            <a:r>
              <a:rPr lang="en" sz="3000" dirty="0">
                <a:solidFill>
                  <a:srgbClr val="FF5433"/>
                </a:solidFill>
              </a:rPr>
              <a:t>: </a:t>
            </a:r>
            <a:r>
              <a:rPr lang="ru-RU" sz="3000" dirty="0"/>
              <a:t>количество возможно недоступных реплик</a:t>
            </a:r>
          </a:p>
        </p:txBody>
      </p:sp>
      <p:sp>
        <p:nvSpPr>
          <p:cNvPr id="7" name="Google Shape;744;p107">
            <a:extLst>
              <a:ext uri="{FF2B5EF4-FFF2-40B4-BE49-F238E27FC236}">
                <a16:creationId xmlns:a16="http://schemas.microsoft.com/office/drawing/2014/main" id="{E8FA5895-77C3-2D42-90BE-90FBBB92F487}"/>
              </a:ext>
            </a:extLst>
          </p:cNvPr>
          <p:cNvSpPr txBox="1">
            <a:spLocks/>
          </p:cNvSpPr>
          <p:nvPr/>
        </p:nvSpPr>
        <p:spPr>
          <a:xfrm>
            <a:off x="763199" y="2307706"/>
            <a:ext cx="5654810" cy="7239385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7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27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Deployment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7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deploy-example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replicas: </a:t>
            </a:r>
            <a:r>
              <a:rPr lang="en" sz="27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br>
              <a:rPr lang="en" sz="2700" dirty="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700" dirty="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7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revisionHistoryLimit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7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7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27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br>
              <a:rPr lang="en" sz="2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env: </a:t>
            </a:r>
            <a:r>
              <a:rPr lang="en" sz="27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strategy: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 sz="27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endParaRPr lang="en" sz="27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7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7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maxSurge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7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7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maxUnavailable</a:t>
            </a: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7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700" dirty="0">
                <a:solidFill>
                  <a:schemeClr val="accent5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  &lt;pod template&gt;</a:t>
            </a:r>
          </a:p>
        </p:txBody>
      </p:sp>
    </p:spTree>
    <p:extLst>
      <p:ext uri="{BB962C8B-B14F-4D97-AF65-F5344CB8AC3E}">
        <p14:creationId xmlns:p14="http://schemas.microsoft.com/office/powerpoint/2010/main" val="181826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0DB8AB1-1B80-0A4C-A057-54A341F00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ROLLINGUPDATE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13307E-8C38-1D4D-96E1-B0E4698C05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4498572" cy="1216413"/>
          </a:xfrm>
        </p:spPr>
        <p:txBody>
          <a:bodyPr/>
          <a:lstStyle/>
          <a:p>
            <a:r>
              <a:rPr lang="ru-RU" dirty="0"/>
              <a:t>Обновление </a:t>
            </a:r>
            <a:r>
              <a:rPr lang="en" dirty="0"/>
              <a:t>pod template </a:t>
            </a:r>
            <a:r>
              <a:rPr lang="ru-RU" dirty="0"/>
              <a:t>создает новую ревизию </a:t>
            </a:r>
            <a:r>
              <a:rPr lang="en" dirty="0" err="1">
                <a:solidFill>
                  <a:srgbClr val="FF5433"/>
                </a:solidFill>
              </a:rPr>
              <a:t>ReplicaSet</a:t>
            </a:r>
            <a:r>
              <a:rPr lang="en" dirty="0"/>
              <a:t> c 0 </a:t>
            </a:r>
            <a:r>
              <a:rPr lang="ru-RU" dirty="0" err="1"/>
              <a:t>инстансами</a:t>
            </a:r>
            <a:endParaRPr lang="ru-RU" dirty="0"/>
          </a:p>
          <a:p>
            <a:endParaRPr lang="ru-RU" dirty="0"/>
          </a:p>
        </p:txBody>
      </p:sp>
      <p:sp>
        <p:nvSpPr>
          <p:cNvPr id="4" name="Google Shape;752;p108">
            <a:extLst>
              <a:ext uri="{FF2B5EF4-FFF2-40B4-BE49-F238E27FC236}">
                <a16:creationId xmlns:a16="http://schemas.microsoft.com/office/drawing/2014/main" id="{536A5512-CCDC-EB40-B358-D10C2E034FF6}"/>
              </a:ext>
            </a:extLst>
          </p:cNvPr>
          <p:cNvSpPr txBox="1">
            <a:spLocks/>
          </p:cNvSpPr>
          <p:nvPr/>
        </p:nvSpPr>
        <p:spPr>
          <a:xfrm>
            <a:off x="763198" y="8011886"/>
            <a:ext cx="14498573" cy="1894178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3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get </a:t>
            </a:r>
            <a:r>
              <a:rPr lang="en-US" sz="3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lang="en-US" sz="3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</a:p>
          <a:p>
            <a:pPr marL="0" indent="0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3         3         3         5h</a:t>
            </a:r>
          </a:p>
        </p:txBody>
      </p:sp>
      <p:sp>
        <p:nvSpPr>
          <p:cNvPr id="5" name="Google Shape;754;p108">
            <a:extLst>
              <a:ext uri="{FF2B5EF4-FFF2-40B4-BE49-F238E27FC236}">
                <a16:creationId xmlns:a16="http://schemas.microsoft.com/office/drawing/2014/main" id="{EE060C14-DE7E-0E4A-8A13-0497B646A5EC}"/>
              </a:ext>
            </a:extLst>
          </p:cNvPr>
          <p:cNvSpPr txBox="1"/>
          <p:nvPr/>
        </p:nvSpPr>
        <p:spPr>
          <a:xfrm>
            <a:off x="763198" y="5098863"/>
            <a:ext cx="4676897" cy="254747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R1 pod-template-hash: </a:t>
            </a:r>
            <a:r>
              <a:rPr lang="en" sz="28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Roboto Mono"/>
                <a:sym typeface="Roboto Mono"/>
              </a:rPr>
              <a:t>676677fff</a:t>
            </a:r>
            <a:endParaRPr sz="28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R2 pod-template-hash: </a:t>
            </a:r>
            <a:r>
              <a:rPr lang="en" sz="28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Roboto Mono"/>
                <a:sym typeface="Roboto Mono"/>
              </a:rPr>
              <a:t>54f7ff7d6d</a:t>
            </a:r>
            <a:endParaRPr sz="28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Roboto Mono"/>
              <a:sym typeface="Roboto Mon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859845-8167-B440-BF81-25B162DD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80" y="3112323"/>
            <a:ext cx="7510391" cy="45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2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0DB8AB1-1B80-0A4C-A057-54A341F00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ROLLINGUPDATE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13307E-8C38-1D4D-96E1-B0E4698C05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1216413"/>
          </a:xfrm>
        </p:spPr>
        <p:txBody>
          <a:bodyPr/>
          <a:lstStyle/>
          <a:p>
            <a:r>
              <a:rPr lang="ru-RU" dirty="0"/>
              <a:t>Новая </a:t>
            </a:r>
            <a:r>
              <a:rPr lang="en" dirty="0" err="1">
                <a:solidFill>
                  <a:srgbClr val="FF5433"/>
                </a:solidFill>
              </a:rPr>
              <a:t>ReplicaSet</a:t>
            </a:r>
            <a:r>
              <a:rPr lang="en" dirty="0">
                <a:solidFill>
                  <a:srgbClr val="FF5433"/>
                </a:solidFill>
              </a:rPr>
              <a:t> </a:t>
            </a:r>
            <a:r>
              <a:rPr lang="ru-RU" dirty="0"/>
              <a:t>изначально масштабируется вверх на основе </a:t>
            </a:r>
            <a:r>
              <a:rPr lang="en" dirty="0" err="1"/>
              <a:t>maxSurge</a:t>
            </a:r>
            <a:endParaRPr lang="en" dirty="0"/>
          </a:p>
          <a:p>
            <a:endParaRPr lang="ru-RU" dirty="0"/>
          </a:p>
        </p:txBody>
      </p:sp>
      <p:sp>
        <p:nvSpPr>
          <p:cNvPr id="6" name="Google Shape;761;p109">
            <a:extLst>
              <a:ext uri="{FF2B5EF4-FFF2-40B4-BE49-F238E27FC236}">
                <a16:creationId xmlns:a16="http://schemas.microsoft.com/office/drawing/2014/main" id="{A904C115-3922-6B4A-B6B9-ED749937DC2C}"/>
              </a:ext>
            </a:extLst>
          </p:cNvPr>
          <p:cNvSpPr txBox="1">
            <a:spLocks/>
          </p:cNvSpPr>
          <p:nvPr/>
        </p:nvSpPr>
        <p:spPr>
          <a:xfrm>
            <a:off x="763199" y="6836404"/>
            <a:ext cx="10557073" cy="1245338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get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lang="en-US" sz="18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b="1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            1         1         1         5s</a:t>
            </a: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2         3         3         5h</a:t>
            </a:r>
          </a:p>
        </p:txBody>
      </p:sp>
      <p:sp>
        <p:nvSpPr>
          <p:cNvPr id="7" name="Google Shape;762;p109">
            <a:extLst>
              <a:ext uri="{FF2B5EF4-FFF2-40B4-BE49-F238E27FC236}">
                <a16:creationId xmlns:a16="http://schemas.microsoft.com/office/drawing/2014/main" id="{8C56CA8D-FBBF-9A4F-80CE-B651DFD8D4B8}"/>
              </a:ext>
            </a:extLst>
          </p:cNvPr>
          <p:cNvSpPr txBox="1">
            <a:spLocks/>
          </p:cNvSpPr>
          <p:nvPr/>
        </p:nvSpPr>
        <p:spPr>
          <a:xfrm>
            <a:off x="763199" y="8317561"/>
            <a:ext cx="10557073" cy="1778523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get pods</a:t>
            </a:r>
          </a:p>
          <a:p>
            <a:pPr marL="0" indent="0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</a:p>
          <a:p>
            <a:pPr marL="0" indent="0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mydep-54f7ff7d6d-9gvll   1/1       Running   0          2s</a:t>
            </a:r>
          </a:p>
          <a:p>
            <a:pPr marL="0" indent="0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</a:p>
          <a:p>
            <a:pPr marL="0" indent="0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</a:p>
          <a:p>
            <a:pPr marL="0" indent="0" hangingPunct="1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mydep-6766777fff-sjxhf   1/1       Running   0          5h</a:t>
            </a:r>
          </a:p>
        </p:txBody>
      </p:sp>
      <p:sp>
        <p:nvSpPr>
          <p:cNvPr id="8" name="Google Shape;764;p109">
            <a:extLst>
              <a:ext uri="{FF2B5EF4-FFF2-40B4-BE49-F238E27FC236}">
                <a16:creationId xmlns:a16="http://schemas.microsoft.com/office/drawing/2014/main" id="{23C5B414-62FD-1042-B1AA-C4116FC7223D}"/>
              </a:ext>
            </a:extLst>
          </p:cNvPr>
          <p:cNvSpPr txBox="1"/>
          <p:nvPr/>
        </p:nvSpPr>
        <p:spPr>
          <a:xfrm>
            <a:off x="763199" y="4925307"/>
            <a:ext cx="4059244" cy="167527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R1 pod-template-hash: </a:t>
            </a:r>
            <a:r>
              <a:rPr lang="en" sz="24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Roboto Mono"/>
                <a:sym typeface="Roboto Mono"/>
              </a:rPr>
              <a:t>676677fff</a:t>
            </a:r>
            <a:endParaRPr sz="24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R2 pod-template-hash: </a:t>
            </a:r>
            <a:r>
              <a:rPr lang="en" sz="24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Roboto Mono"/>
                <a:sym typeface="Roboto Mono"/>
              </a:rPr>
              <a:t>54f7ff7d6d</a:t>
            </a:r>
            <a:endParaRPr sz="2400" dirty="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Roboto Mono"/>
              <a:sym typeface="Roboto Mono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5A01EE-E35F-6D48-8E16-A7E08292D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999" y="3134601"/>
            <a:ext cx="6940077" cy="4019385"/>
          </a:xfrm>
          <a:prstGeom prst="rect">
            <a:avLst/>
          </a:prstGeom>
        </p:spPr>
      </p:pic>
      <p:sp>
        <p:nvSpPr>
          <p:cNvPr id="14" name="Текст 2">
            <a:extLst>
              <a:ext uri="{FF2B5EF4-FFF2-40B4-BE49-F238E27FC236}">
                <a16:creationId xmlns:a16="http://schemas.microsoft.com/office/drawing/2014/main" id="{D6CEF6FB-E076-3A41-BFCF-74268393371B}"/>
              </a:ext>
            </a:extLst>
          </p:cNvPr>
          <p:cNvSpPr txBox="1">
            <a:spLocks/>
          </p:cNvSpPr>
          <p:nvPr/>
        </p:nvSpPr>
        <p:spPr>
          <a:xfrm>
            <a:off x="15173287" y="6368771"/>
            <a:ext cx="16383600" cy="12164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Pod</a:t>
            </a:r>
            <a:endParaRPr lang="en" sz="2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6115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0DB8AB1-1B80-0A4C-A057-54A341F00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ROLLINGUPDATE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13307E-8C38-1D4D-96E1-B0E4698C05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1216413"/>
          </a:xfrm>
        </p:spPr>
        <p:txBody>
          <a:bodyPr/>
          <a:lstStyle/>
          <a:p>
            <a:r>
              <a:rPr lang="ru-RU" dirty="0"/>
              <a:t>Часть старых подов остается жить на основе значений </a:t>
            </a:r>
            <a:r>
              <a:rPr lang="en" dirty="0" err="1">
                <a:solidFill>
                  <a:srgbClr val="FF5433"/>
                </a:solidFill>
              </a:rPr>
              <a:t>maxSurge</a:t>
            </a:r>
            <a:r>
              <a:rPr lang="en" dirty="0"/>
              <a:t> </a:t>
            </a:r>
            <a:r>
              <a:rPr lang="ru-RU" dirty="0"/>
              <a:t>и </a:t>
            </a:r>
            <a:r>
              <a:rPr lang="en" dirty="0" err="1">
                <a:solidFill>
                  <a:srgbClr val="FF5433"/>
                </a:solidFill>
              </a:rPr>
              <a:t>maxUnavailable</a:t>
            </a:r>
            <a:endParaRPr lang="en" dirty="0">
              <a:solidFill>
                <a:srgbClr val="FF5433"/>
              </a:solidFill>
            </a:endParaRPr>
          </a:p>
          <a:p>
            <a:endParaRPr lang="ru-RU" dirty="0"/>
          </a:p>
        </p:txBody>
      </p:sp>
      <p:sp>
        <p:nvSpPr>
          <p:cNvPr id="6" name="Google Shape;761;p109">
            <a:extLst>
              <a:ext uri="{FF2B5EF4-FFF2-40B4-BE49-F238E27FC236}">
                <a16:creationId xmlns:a16="http://schemas.microsoft.com/office/drawing/2014/main" id="{A904C115-3922-6B4A-B6B9-ED749937DC2C}"/>
              </a:ext>
            </a:extLst>
          </p:cNvPr>
          <p:cNvSpPr txBox="1">
            <a:spLocks/>
          </p:cNvSpPr>
          <p:nvPr/>
        </p:nvSpPr>
        <p:spPr>
          <a:xfrm>
            <a:off x="763199" y="7050717"/>
            <a:ext cx="10976248" cy="1216413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get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lang="en-US" sz="18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            2         2         2         8s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2         2         2         5h</a:t>
            </a: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endParaRPr lang="en-US" sz="2200" dirty="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62;p109">
            <a:extLst>
              <a:ext uri="{FF2B5EF4-FFF2-40B4-BE49-F238E27FC236}">
                <a16:creationId xmlns:a16="http://schemas.microsoft.com/office/drawing/2014/main" id="{8C56CA8D-FBBF-9A4F-80CE-B651DFD8D4B8}"/>
              </a:ext>
            </a:extLst>
          </p:cNvPr>
          <p:cNvSpPr txBox="1">
            <a:spLocks/>
          </p:cNvSpPr>
          <p:nvPr/>
        </p:nvSpPr>
        <p:spPr>
          <a:xfrm>
            <a:off x="763199" y="8409214"/>
            <a:ext cx="10976248" cy="168687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get pods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mydep-54f7ff7d6d-9gvll   1/1       Running   0          5s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mydep-54f7ff7d6d-cqvlq   1/1       Running   0          2s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</a:p>
        </p:txBody>
      </p:sp>
      <p:sp>
        <p:nvSpPr>
          <p:cNvPr id="8" name="Google Shape;764;p109">
            <a:extLst>
              <a:ext uri="{FF2B5EF4-FFF2-40B4-BE49-F238E27FC236}">
                <a16:creationId xmlns:a16="http://schemas.microsoft.com/office/drawing/2014/main" id="{23C5B414-62FD-1042-B1AA-C4116FC7223D}"/>
              </a:ext>
            </a:extLst>
          </p:cNvPr>
          <p:cNvSpPr txBox="1"/>
          <p:nvPr/>
        </p:nvSpPr>
        <p:spPr>
          <a:xfrm>
            <a:off x="763199" y="5143752"/>
            <a:ext cx="4200687" cy="167527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R1 pod-template-hash: </a:t>
            </a:r>
            <a:r>
              <a:rPr lang="en" sz="24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Roboto Mono"/>
                <a:sym typeface="Roboto Mono"/>
              </a:rPr>
              <a:t>676677fff</a:t>
            </a:r>
          </a:p>
          <a:p>
            <a:pPr lvl="0"/>
            <a:r>
              <a:rPr lang="en" sz="24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R2 pod-template-hash: </a:t>
            </a:r>
            <a:r>
              <a:rPr lang="en" sz="24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Roboto Mono"/>
                <a:sym typeface="Roboto Mono"/>
              </a:rPr>
              <a:t>54f7ff7d6d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1E58DB-F659-6B43-AD49-1237749B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999" y="3134601"/>
            <a:ext cx="6940077" cy="4019385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FF18D2D7-21DB-D04C-9BF9-8674B533D1D8}"/>
              </a:ext>
            </a:extLst>
          </p:cNvPr>
          <p:cNvSpPr txBox="1">
            <a:spLocks/>
          </p:cNvSpPr>
          <p:nvPr/>
        </p:nvSpPr>
        <p:spPr>
          <a:xfrm>
            <a:off x="15173287" y="6368771"/>
            <a:ext cx="16383600" cy="12164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Pod</a:t>
            </a:r>
            <a:endParaRPr lang="en" sz="2000" dirty="0"/>
          </a:p>
          <a:p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BF5A6FE-9343-254B-B955-C938EC2A055A}"/>
              </a:ext>
            </a:extLst>
          </p:cNvPr>
          <p:cNvCxnSpPr>
            <a:cxnSpLocks/>
          </p:cNvCxnSpPr>
          <p:nvPr/>
        </p:nvCxnSpPr>
        <p:spPr>
          <a:xfrm>
            <a:off x="15309250" y="4988466"/>
            <a:ext cx="515328" cy="745904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05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0DB8AB1-1B80-0A4C-A057-54A341F00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ROLLINGUPDATE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13307E-8C38-1D4D-96E1-B0E4698C05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1216413"/>
          </a:xfrm>
        </p:spPr>
        <p:txBody>
          <a:bodyPr/>
          <a:lstStyle/>
          <a:p>
            <a:r>
              <a:rPr lang="ru-RU" dirty="0"/>
              <a:t>Часть старых подов остается жить на основе значений </a:t>
            </a:r>
            <a:r>
              <a:rPr lang="en" dirty="0" err="1">
                <a:solidFill>
                  <a:srgbClr val="FF5433"/>
                </a:solidFill>
              </a:rPr>
              <a:t>maxSurge</a:t>
            </a:r>
            <a:r>
              <a:rPr lang="en" dirty="0"/>
              <a:t> </a:t>
            </a:r>
            <a:r>
              <a:rPr lang="ru-RU" dirty="0"/>
              <a:t>и </a:t>
            </a:r>
            <a:r>
              <a:rPr lang="en" dirty="0" err="1">
                <a:solidFill>
                  <a:srgbClr val="FF5433"/>
                </a:solidFill>
              </a:rPr>
              <a:t>maxUnavailable</a:t>
            </a:r>
            <a:endParaRPr lang="en" dirty="0">
              <a:solidFill>
                <a:srgbClr val="FF5433"/>
              </a:solidFill>
            </a:endParaRPr>
          </a:p>
          <a:p>
            <a:endParaRPr lang="ru-RU" dirty="0"/>
          </a:p>
        </p:txBody>
      </p:sp>
      <p:sp>
        <p:nvSpPr>
          <p:cNvPr id="6" name="Google Shape;761;p109">
            <a:extLst>
              <a:ext uri="{FF2B5EF4-FFF2-40B4-BE49-F238E27FC236}">
                <a16:creationId xmlns:a16="http://schemas.microsoft.com/office/drawing/2014/main" id="{A904C115-3922-6B4A-B6B9-ED749937DC2C}"/>
              </a:ext>
            </a:extLst>
          </p:cNvPr>
          <p:cNvSpPr txBox="1">
            <a:spLocks/>
          </p:cNvSpPr>
          <p:nvPr/>
        </p:nvSpPr>
        <p:spPr>
          <a:xfrm>
            <a:off x="763199" y="6559022"/>
            <a:ext cx="10976248" cy="1422352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get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lang="en-US" sz="18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            3         3         3         10s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0         1         1         5h</a:t>
            </a: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endParaRPr lang="en-US" sz="2200" dirty="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62;p109">
            <a:extLst>
              <a:ext uri="{FF2B5EF4-FFF2-40B4-BE49-F238E27FC236}">
                <a16:creationId xmlns:a16="http://schemas.microsoft.com/office/drawing/2014/main" id="{8C56CA8D-FBBF-9A4F-80CE-B651DFD8D4B8}"/>
              </a:ext>
            </a:extLst>
          </p:cNvPr>
          <p:cNvSpPr txBox="1">
            <a:spLocks/>
          </p:cNvSpPr>
          <p:nvPr/>
        </p:nvSpPr>
        <p:spPr>
          <a:xfrm>
            <a:off x="763199" y="8193390"/>
            <a:ext cx="10976248" cy="19026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get pods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mydep-54f7ff7d6d-9gvll   1/1       Running   0          7s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mydep-54f7ff7d6d-cqvlq   1/1       Running   0          5s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mydep-54f7ff7d6d-gccr6   1/1       Running   0          2s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</a:p>
        </p:txBody>
      </p:sp>
      <p:sp>
        <p:nvSpPr>
          <p:cNvPr id="8" name="Google Shape;764;p109">
            <a:extLst>
              <a:ext uri="{FF2B5EF4-FFF2-40B4-BE49-F238E27FC236}">
                <a16:creationId xmlns:a16="http://schemas.microsoft.com/office/drawing/2014/main" id="{23C5B414-62FD-1042-B1AA-C4116FC7223D}"/>
              </a:ext>
            </a:extLst>
          </p:cNvPr>
          <p:cNvSpPr txBox="1"/>
          <p:nvPr/>
        </p:nvSpPr>
        <p:spPr>
          <a:xfrm>
            <a:off x="763199" y="4534568"/>
            <a:ext cx="4032321" cy="167527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R1 pod-template-hash: </a:t>
            </a:r>
            <a:r>
              <a:rPr lang="en" sz="24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Roboto Mono"/>
                <a:sym typeface="Roboto Mono"/>
              </a:rPr>
              <a:t>676677fff</a:t>
            </a:r>
          </a:p>
          <a:p>
            <a:pPr lvl="0"/>
            <a:r>
              <a:rPr lang="en" sz="24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R2 pod-template-hash: </a:t>
            </a:r>
            <a:r>
              <a:rPr lang="en" sz="24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Roboto Mono"/>
                <a:sym typeface="Roboto Mono"/>
              </a:rPr>
              <a:t>54f7ff7d6d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1973D4-5F07-6144-814B-9FDAE3FB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659" y="2997441"/>
            <a:ext cx="6940077" cy="4019385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8AAF92B5-4B1F-1A42-BC6F-BA416CD950D7}"/>
              </a:ext>
            </a:extLst>
          </p:cNvPr>
          <p:cNvSpPr txBox="1">
            <a:spLocks/>
          </p:cNvSpPr>
          <p:nvPr/>
        </p:nvSpPr>
        <p:spPr>
          <a:xfrm>
            <a:off x="15930031" y="6251155"/>
            <a:ext cx="16383600" cy="12164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Pod</a:t>
            </a:r>
            <a:endParaRPr lang="en" sz="2000" dirty="0"/>
          </a:p>
          <a:p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56020D5-0735-4448-8C27-5A3DB7C7D560}"/>
              </a:ext>
            </a:extLst>
          </p:cNvPr>
          <p:cNvCxnSpPr>
            <a:cxnSpLocks/>
          </p:cNvCxnSpPr>
          <p:nvPr/>
        </p:nvCxnSpPr>
        <p:spPr>
          <a:xfrm>
            <a:off x="15972894" y="4874162"/>
            <a:ext cx="515328" cy="745904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39DF4F2-E609-9649-9DB4-F451ECF2474F}"/>
              </a:ext>
            </a:extLst>
          </p:cNvPr>
          <p:cNvCxnSpPr>
            <a:cxnSpLocks/>
          </p:cNvCxnSpPr>
          <p:nvPr/>
        </p:nvCxnSpPr>
        <p:spPr>
          <a:xfrm>
            <a:off x="15930031" y="3931187"/>
            <a:ext cx="515328" cy="745904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99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0DB8AB1-1B80-0A4C-A057-54A341F00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ROLLINGUPDATE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13307E-8C38-1D4D-96E1-B0E4698C05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1216413"/>
          </a:xfrm>
        </p:spPr>
        <p:txBody>
          <a:bodyPr/>
          <a:lstStyle/>
          <a:p>
            <a:r>
              <a:rPr lang="ru-RU" dirty="0"/>
              <a:t>Часть старых подов остается жить на основе значений </a:t>
            </a:r>
            <a:r>
              <a:rPr lang="en" dirty="0" err="1">
                <a:solidFill>
                  <a:srgbClr val="FF5433"/>
                </a:solidFill>
              </a:rPr>
              <a:t>maxSurge</a:t>
            </a:r>
            <a:r>
              <a:rPr lang="en" dirty="0"/>
              <a:t> </a:t>
            </a:r>
            <a:r>
              <a:rPr lang="ru-RU" dirty="0"/>
              <a:t>и </a:t>
            </a:r>
            <a:r>
              <a:rPr lang="en" dirty="0" err="1">
                <a:solidFill>
                  <a:srgbClr val="FF5433"/>
                </a:solidFill>
              </a:rPr>
              <a:t>maxUnavailable</a:t>
            </a:r>
            <a:endParaRPr lang="en" dirty="0">
              <a:solidFill>
                <a:srgbClr val="FF5433"/>
              </a:solidFill>
            </a:endParaRPr>
          </a:p>
          <a:p>
            <a:endParaRPr lang="ru-RU" dirty="0"/>
          </a:p>
        </p:txBody>
      </p:sp>
      <p:sp>
        <p:nvSpPr>
          <p:cNvPr id="6" name="Google Shape;761;p109">
            <a:extLst>
              <a:ext uri="{FF2B5EF4-FFF2-40B4-BE49-F238E27FC236}">
                <a16:creationId xmlns:a16="http://schemas.microsoft.com/office/drawing/2014/main" id="{A904C115-3922-6B4A-B6B9-ED749937DC2C}"/>
              </a:ext>
            </a:extLst>
          </p:cNvPr>
          <p:cNvSpPr txBox="1">
            <a:spLocks/>
          </p:cNvSpPr>
          <p:nvPr/>
        </p:nvSpPr>
        <p:spPr>
          <a:xfrm>
            <a:off x="763199" y="6890331"/>
            <a:ext cx="10976248" cy="121641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get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lang="en-US" sz="18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            3         3         3         13s</a:t>
            </a:r>
            <a:b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0         0         0         5h</a:t>
            </a: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endParaRPr lang="en-US" sz="2200" dirty="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62;p109">
            <a:extLst>
              <a:ext uri="{FF2B5EF4-FFF2-40B4-BE49-F238E27FC236}">
                <a16:creationId xmlns:a16="http://schemas.microsoft.com/office/drawing/2014/main" id="{8C56CA8D-FBBF-9A4F-80CE-B651DFD8D4B8}"/>
              </a:ext>
            </a:extLst>
          </p:cNvPr>
          <p:cNvSpPr txBox="1">
            <a:spLocks/>
          </p:cNvSpPr>
          <p:nvPr/>
        </p:nvSpPr>
        <p:spPr>
          <a:xfrm>
            <a:off x="763199" y="8193390"/>
            <a:ext cx="10976248" cy="19026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get pods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mydep-54f7ff7d6d-9gvll   1/1       Running   0          10s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mydep-54f7ff7d6d-cqvlq   1/1       Running   0          8s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mydep-54f7ff7d6d-gccr6   1/1       Running   0          5s</a:t>
            </a:r>
          </a:p>
        </p:txBody>
      </p:sp>
      <p:sp>
        <p:nvSpPr>
          <p:cNvPr id="8" name="Google Shape;764;p109">
            <a:extLst>
              <a:ext uri="{FF2B5EF4-FFF2-40B4-BE49-F238E27FC236}">
                <a16:creationId xmlns:a16="http://schemas.microsoft.com/office/drawing/2014/main" id="{23C5B414-62FD-1042-B1AA-C4116FC7223D}"/>
              </a:ext>
            </a:extLst>
          </p:cNvPr>
          <p:cNvSpPr txBox="1"/>
          <p:nvPr/>
        </p:nvSpPr>
        <p:spPr>
          <a:xfrm>
            <a:off x="763199" y="4958559"/>
            <a:ext cx="4050848" cy="167527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R1 pod-template-hash: </a:t>
            </a:r>
            <a:r>
              <a:rPr lang="en" sz="24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Roboto Mono"/>
                <a:sym typeface="Roboto Mono"/>
              </a:rPr>
              <a:t>676677fff</a:t>
            </a:r>
          </a:p>
          <a:p>
            <a:pPr lvl="0"/>
            <a:r>
              <a:rPr lang="en" sz="24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R2 pod-template-hash: </a:t>
            </a:r>
            <a:r>
              <a:rPr lang="en" sz="24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Roboto Mono"/>
                <a:sym typeface="Roboto Mono"/>
              </a:rPr>
              <a:t>54f7ff7d6d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BFEF76-94B0-E84A-87DC-F7AD4635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406" y="3398256"/>
            <a:ext cx="6940077" cy="401938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C5A7E62-9FF7-3548-A2F9-5EA3CA1FD513}"/>
              </a:ext>
            </a:extLst>
          </p:cNvPr>
          <p:cNvCxnSpPr>
            <a:cxnSpLocks/>
          </p:cNvCxnSpPr>
          <p:nvPr/>
        </p:nvCxnSpPr>
        <p:spPr>
          <a:xfrm>
            <a:off x="15955641" y="5274977"/>
            <a:ext cx="515328" cy="745904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065D2BA-C2F6-644E-8B68-4BDC83CE7C84}"/>
              </a:ext>
            </a:extLst>
          </p:cNvPr>
          <p:cNvCxnSpPr>
            <a:cxnSpLocks/>
          </p:cNvCxnSpPr>
          <p:nvPr/>
        </p:nvCxnSpPr>
        <p:spPr>
          <a:xfrm>
            <a:off x="15912778" y="4332002"/>
            <a:ext cx="515328" cy="745904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1BA0781-683B-D74F-89BA-4C981D7E1B3A}"/>
              </a:ext>
            </a:extLst>
          </p:cNvPr>
          <p:cNvCxnSpPr>
            <a:cxnSpLocks/>
          </p:cNvCxnSpPr>
          <p:nvPr/>
        </p:nvCxnSpPr>
        <p:spPr>
          <a:xfrm>
            <a:off x="15912778" y="3431892"/>
            <a:ext cx="515328" cy="745904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">
            <a:extLst>
              <a:ext uri="{FF2B5EF4-FFF2-40B4-BE49-F238E27FC236}">
                <a16:creationId xmlns:a16="http://schemas.microsoft.com/office/drawing/2014/main" id="{A8834A8E-F141-9241-8900-D4B8524795F2}"/>
              </a:ext>
            </a:extLst>
          </p:cNvPr>
          <p:cNvSpPr txBox="1">
            <a:spLocks/>
          </p:cNvSpPr>
          <p:nvPr/>
        </p:nvSpPr>
        <p:spPr>
          <a:xfrm>
            <a:off x="15912778" y="6633837"/>
            <a:ext cx="16383600" cy="12164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3716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150" b="0" i="0" kern="1200">
                <a:solidFill>
                  <a:srgbClr val="E5E5E5"/>
                </a:solidFill>
                <a:latin typeface="InputMono" panose="02000509020000090004" pitchFamily="49" charset="0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Pod</a:t>
            </a:r>
            <a:endParaRPr lang="en" sz="2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388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ПУТЬ К </a:t>
            </a:r>
            <a:r>
              <a:rPr lang="en-US" dirty="0">
                <a:solidFill>
                  <a:srgbClr val="FF5433"/>
                </a:solidFill>
              </a:rPr>
              <a:t>KUBERNETES. </a:t>
            </a:r>
            <a:r>
              <a:rPr lang="ru-RU" dirty="0"/>
              <a:t>МОНОЛИТ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B1FA312-F64A-6C4B-ACD6-F3D6D12E0CA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3199" y="1939481"/>
            <a:ext cx="5008951" cy="7395105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4000" dirty="0"/>
              <a:t> Жесткие зависимости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4000" dirty="0"/>
              <a:t> Отсутствие гибкости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4000" dirty="0"/>
              <a:t> Тяжело </a:t>
            </a:r>
            <a:r>
              <a:rPr lang="ru-RU" sz="4000" dirty="0" err="1"/>
              <a:t>скалируется</a:t>
            </a:r>
            <a:endParaRPr lang="ru-RU" sz="40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4000" dirty="0"/>
              <a:t> Медленные релизы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8796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0DB8AB1-1B80-0A4C-A057-54A341F00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ROLLINGUPDATE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13307E-8C38-1D4D-96E1-B0E4698C05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121641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Обновление до новой версии завершено</a:t>
            </a:r>
            <a:endParaRPr lang="en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6" name="Google Shape;761;p109">
            <a:extLst>
              <a:ext uri="{FF2B5EF4-FFF2-40B4-BE49-F238E27FC236}">
                <a16:creationId xmlns:a16="http://schemas.microsoft.com/office/drawing/2014/main" id="{A904C115-3922-6B4A-B6B9-ED749937DC2C}"/>
              </a:ext>
            </a:extLst>
          </p:cNvPr>
          <p:cNvSpPr txBox="1">
            <a:spLocks/>
          </p:cNvSpPr>
          <p:nvPr/>
        </p:nvSpPr>
        <p:spPr>
          <a:xfrm>
            <a:off x="763199" y="6972110"/>
            <a:ext cx="10976248" cy="1526102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get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lang="en-US" sz="18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            3         3         3         15s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</a:t>
            </a:r>
            <a:r>
              <a:rPr lang="en-US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0         0         0         5h</a:t>
            </a: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endParaRPr lang="en-US" sz="2200" dirty="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62;p109">
            <a:extLst>
              <a:ext uri="{FF2B5EF4-FFF2-40B4-BE49-F238E27FC236}">
                <a16:creationId xmlns:a16="http://schemas.microsoft.com/office/drawing/2014/main" id="{8C56CA8D-FBBF-9A4F-80CE-B651DFD8D4B8}"/>
              </a:ext>
            </a:extLst>
          </p:cNvPr>
          <p:cNvSpPr txBox="1">
            <a:spLocks/>
          </p:cNvSpPr>
          <p:nvPr/>
        </p:nvSpPr>
        <p:spPr>
          <a:xfrm>
            <a:off x="763199" y="8569982"/>
            <a:ext cx="10976248" cy="1526102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get pods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mydep-54f7ff7d6d-9gvll   1/1       Running   0          12s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mydep-54f7ff7d6d-cqvlq   1/1       Running   0          10s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mydep-54f7ff7d6d-gccr6   1/1       Running   0          7s</a:t>
            </a:r>
          </a:p>
        </p:txBody>
      </p:sp>
      <p:sp>
        <p:nvSpPr>
          <p:cNvPr id="8" name="Google Shape;764;p109">
            <a:extLst>
              <a:ext uri="{FF2B5EF4-FFF2-40B4-BE49-F238E27FC236}">
                <a16:creationId xmlns:a16="http://schemas.microsoft.com/office/drawing/2014/main" id="{23C5B414-62FD-1042-B1AA-C4116FC7223D}"/>
              </a:ext>
            </a:extLst>
          </p:cNvPr>
          <p:cNvSpPr txBox="1"/>
          <p:nvPr/>
        </p:nvSpPr>
        <p:spPr>
          <a:xfrm>
            <a:off x="763199" y="5165868"/>
            <a:ext cx="3383913" cy="167527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rgbClr val="FF5433"/>
                </a:solidFill>
              </a:rPr>
              <a:t>R1 pod-template-hash: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676677fff</a:t>
            </a:r>
          </a:p>
          <a:p>
            <a:pPr lvl="0"/>
            <a:r>
              <a:rPr lang="en" sz="2400" dirty="0">
                <a:solidFill>
                  <a:srgbClr val="FF5433"/>
                </a:solidFill>
              </a:rPr>
              <a:t>R2 pod-template-hash: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54f7ff7d6d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CD484A-9CD3-3746-BB7D-91EDE7E3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923" y="2995871"/>
            <a:ext cx="7850420" cy="47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0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0" y="2095202"/>
            <a:ext cx="8002799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Универсальный метод доступа к приложениям в </a:t>
            </a:r>
            <a:r>
              <a:rPr lang="en" sz="3500" dirty="0"/>
              <a:t>Pods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Внутренний </a:t>
            </a:r>
            <a:r>
              <a:rPr lang="ru-RU" sz="3500" dirty="0" err="1"/>
              <a:t>балансировщик</a:t>
            </a:r>
            <a:r>
              <a:rPr lang="ru-RU" sz="3500" dirty="0"/>
              <a:t> для </a:t>
            </a:r>
            <a:r>
              <a:rPr lang="en" sz="3500" dirty="0"/>
              <a:t>Pods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Имеет </a:t>
            </a:r>
            <a:r>
              <a:rPr lang="en" sz="3500" dirty="0"/>
              <a:t>DNS </a:t>
            </a:r>
            <a:r>
              <a:rPr lang="ru-RU" sz="3500" dirty="0"/>
              <a:t>имя, привязанное к </a:t>
            </a:r>
            <a:r>
              <a:rPr lang="en" sz="3500" dirty="0"/>
              <a:t>namespace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ABC9237-DDF5-8B4A-A79F-E89E044610D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3199" y="2489015"/>
            <a:ext cx="8002799" cy="6845572"/>
          </a:xfrm>
        </p:spPr>
      </p:pic>
    </p:spTree>
    <p:extLst>
      <p:ext uri="{BB962C8B-B14F-4D97-AF65-F5344CB8AC3E}">
        <p14:creationId xmlns:p14="http://schemas.microsoft.com/office/powerpoint/2010/main" val="984121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/>
              <a:t>ClusterIP</a:t>
            </a:r>
            <a:endParaRPr lang="en" sz="35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/>
              <a:t>NodePort</a:t>
            </a:r>
            <a:endParaRPr lang="en" sz="35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/>
              <a:t>Loadbalancer</a:t>
            </a:r>
            <a:endParaRPr lang="en" sz="35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F1454A8-C1BE-7A4B-ACEF-E6BA9BF65C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6" y="2171568"/>
            <a:ext cx="5834049" cy="437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5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CLUSTERIP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FF5433"/>
              </a:buClr>
            </a:pPr>
            <a:r>
              <a:rPr lang="ru-RU" sz="3500" dirty="0"/>
              <a:t>Открывает доступ только по внутреннему виртуальному </a:t>
            </a:r>
            <a:r>
              <a:rPr lang="en" sz="3500" dirty="0"/>
              <a:t>IP, </a:t>
            </a:r>
            <a:r>
              <a:rPr lang="ru-RU" sz="3500" dirty="0"/>
              <a:t>доступному только во внутренней сети кластера</a:t>
            </a: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91700" y="2320093"/>
            <a:ext cx="5818106" cy="70144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app: </a:t>
            </a:r>
            <a:r>
              <a:rPr lang="en" sz="3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lang="en" sz="32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env: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ports: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protocol: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port: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targetPort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57632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CLUSTERIP</a:t>
            </a:r>
            <a:endParaRPr lang="ru-RU" dirty="0"/>
          </a:p>
        </p:txBody>
      </p:sp>
      <p:sp>
        <p:nvSpPr>
          <p:cNvPr id="8" name="Google Shape;631;p91">
            <a:extLst>
              <a:ext uri="{FF2B5EF4-FFF2-40B4-BE49-F238E27FC236}">
                <a16:creationId xmlns:a16="http://schemas.microsoft.com/office/drawing/2014/main" id="{00BA1E8B-3B49-8140-BE30-6B2D44BC4695}"/>
              </a:ext>
            </a:extLst>
          </p:cNvPr>
          <p:cNvSpPr txBox="1"/>
          <p:nvPr/>
        </p:nvSpPr>
        <p:spPr>
          <a:xfrm>
            <a:off x="634273" y="2509364"/>
            <a:ext cx="6571514" cy="310554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example-prod</a:t>
            </a:r>
            <a:endParaRPr sz="25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</a:t>
            </a:r>
            <a:r>
              <a:rPr lang="en" sz="25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nginx,env</a:t>
            </a:r>
            <a:r>
              <a:rPr lang="en" sz="25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=prod</a:t>
            </a:r>
            <a:endParaRPr sz="25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Type:         </a:t>
            </a:r>
            <a:r>
              <a:rPr lang="en" sz="25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ClusterIP</a:t>
            </a:r>
            <a:endParaRPr sz="25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IP:           10.96.28.176</a:t>
            </a:r>
            <a:endParaRPr sz="25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Port:         &lt;unset&gt;  80/TCP</a:t>
            </a:r>
            <a:endParaRPr sz="25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TargetPort</a:t>
            </a:r>
            <a:r>
              <a:rPr lang="en" sz="25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  80/TCP</a:t>
            </a:r>
            <a:endParaRPr sz="25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25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5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10.255.16.4:80</a:t>
            </a:r>
            <a:endParaRPr sz="25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" name="Google Shape;632;p91">
            <a:extLst>
              <a:ext uri="{FF2B5EF4-FFF2-40B4-BE49-F238E27FC236}">
                <a16:creationId xmlns:a16="http://schemas.microsoft.com/office/drawing/2014/main" id="{8D6151F6-13FD-0747-8176-42866291B96A}"/>
              </a:ext>
            </a:extLst>
          </p:cNvPr>
          <p:cNvSpPr txBox="1">
            <a:spLocks/>
          </p:cNvSpPr>
          <p:nvPr/>
        </p:nvSpPr>
        <p:spPr>
          <a:xfrm>
            <a:off x="634274" y="6184159"/>
            <a:ext cx="6742380" cy="3105548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/ # </a:t>
            </a:r>
            <a:r>
              <a:rPr lang="en-US" sz="27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nslookup</a:t>
            </a:r>
            <a:r>
              <a:rPr lang="en-US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example-</a:t>
            </a:r>
            <a:r>
              <a:rPr lang="en-US" sz="27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27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endParaRPr lang="en-US" sz="27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27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example-</a:t>
            </a:r>
            <a:r>
              <a:rPr lang="en-US" sz="27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27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 hangingPunct="1">
              <a:spcBef>
                <a:spcPts val="0"/>
              </a:spcBef>
              <a:buFont typeface="Arial"/>
              <a:buNone/>
            </a:pPr>
            <a:r>
              <a:rPr lang="en-US" sz="27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Address 1: 10.96.28.176 example-</a:t>
            </a:r>
            <a:r>
              <a:rPr lang="en-US" sz="27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27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5CF6F2-224C-B540-838C-6D185389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847" y="2617249"/>
            <a:ext cx="9108874" cy="6630066"/>
          </a:xfrm>
          <a:prstGeom prst="rect">
            <a:avLst/>
          </a:prstGeom>
        </p:spPr>
      </p:pic>
      <p:cxnSp>
        <p:nvCxnSpPr>
          <p:cNvPr id="12" name="Straight Arrow Connector 16">
            <a:extLst>
              <a:ext uri="{FF2B5EF4-FFF2-40B4-BE49-F238E27FC236}">
                <a16:creationId xmlns:a16="http://schemas.microsoft.com/office/drawing/2014/main" id="{118207F8-6314-AA40-9D97-4F00D420F42A}"/>
              </a:ext>
            </a:extLst>
          </p:cNvPr>
          <p:cNvCxnSpPr>
            <a:cxnSpLocks/>
          </p:cNvCxnSpPr>
          <p:nvPr/>
        </p:nvCxnSpPr>
        <p:spPr>
          <a:xfrm>
            <a:off x="6640292" y="9748285"/>
            <a:ext cx="1829940" cy="0"/>
          </a:xfrm>
          <a:prstGeom prst="straightConnector1">
            <a:avLst/>
          </a:prstGeom>
          <a:noFill/>
          <a:ln w="76200" cap="flat">
            <a:solidFill>
              <a:srgbClr val="FF5433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24928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NODEPORT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Ведет себя также как и </a:t>
            </a:r>
            <a:r>
              <a:rPr lang="en" sz="3500" dirty="0" err="1"/>
              <a:t>ClusterIP</a:t>
            </a:r>
            <a:r>
              <a:rPr lang="en" sz="3500" dirty="0"/>
              <a:t>, </a:t>
            </a:r>
            <a:r>
              <a:rPr lang="ru-RU" sz="3500" dirty="0"/>
              <a:t>но еще “</a:t>
            </a:r>
            <a:r>
              <a:rPr lang="ru-RU" sz="3500" dirty="0" err="1"/>
              <a:t>экспоузит</a:t>
            </a:r>
            <a:r>
              <a:rPr lang="ru-RU" sz="3500" dirty="0"/>
              <a:t>” выбранный или случайный  порт каждого </a:t>
            </a:r>
            <a:r>
              <a:rPr lang="ru-RU" sz="3500" dirty="0" err="1"/>
              <a:t>воркера</a:t>
            </a:r>
            <a:r>
              <a:rPr lang="ru-RU" sz="3500" dirty="0"/>
              <a:t> вашего кластер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Порт задается явно в </a:t>
            </a:r>
            <a:r>
              <a:rPr lang="ru-RU" sz="3500" dirty="0" err="1"/>
              <a:t>спеке</a:t>
            </a:r>
            <a:r>
              <a:rPr lang="ru-RU" sz="3500" dirty="0"/>
              <a:t> или выбирается динамически из пула 30000-32767</a:t>
            </a: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91700" y="2320093"/>
            <a:ext cx="5818106" cy="70144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-US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-US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-US" sz="3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NodePort</a:t>
            </a:r>
            <a:endParaRPr lang="en-US" sz="32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app: </a:t>
            </a:r>
            <a:r>
              <a:rPr lang="en-US" sz="3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lang="en-US" sz="32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env: </a:t>
            </a:r>
            <a:r>
              <a:rPr lang="en-US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ports: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lang="en-US" sz="3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nodePort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32410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protocol: </a:t>
            </a:r>
            <a:r>
              <a:rPr lang="en-US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port: </a:t>
            </a:r>
            <a:r>
              <a:rPr lang="en-US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targetPort</a:t>
            </a:r>
            <a:r>
              <a:rPr lang="en-US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494174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NODEPORT</a:t>
            </a:r>
            <a:endParaRPr lang="ru-RU" dirty="0"/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10589787" y="4396890"/>
            <a:ext cx="6557012" cy="3484359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6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example-prod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</a:t>
            </a:r>
            <a:r>
              <a:rPr lang="en-US" sz="26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nginx,env</a:t>
            </a:r>
            <a:r>
              <a:rPr lang="en-US" sz="26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=prod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Type:         </a:t>
            </a:r>
            <a:r>
              <a:rPr lang="en-US" sz="26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NodePort</a:t>
            </a:r>
            <a:endParaRPr lang="en-US" sz="26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IP:           10.96.28.176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Port:         &lt;unset&gt;  80/TCP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TargetPort</a:t>
            </a:r>
            <a:r>
              <a:rPr lang="en-US" sz="26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  80/TCP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NodePort</a:t>
            </a:r>
            <a:r>
              <a:rPr lang="en-US" sz="26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    &lt;unset&gt;  32410/TCP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-US" sz="26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6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10.255.16.4:80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D62A0B-CB5F-8349-B160-5E268F02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99" y="2877884"/>
            <a:ext cx="9054569" cy="6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27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LOADBALANCER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FF5433"/>
              </a:buClr>
            </a:pPr>
            <a:r>
              <a:rPr lang="ru-RU" sz="3500" dirty="0"/>
              <a:t>Работает в связке с внешней системой для интеграции с </a:t>
            </a:r>
            <a:r>
              <a:rPr lang="ru-RU" sz="3500" dirty="0" err="1"/>
              <a:t>балансировщиком</a:t>
            </a:r>
            <a:r>
              <a:rPr lang="ru-RU" sz="3500" dirty="0"/>
              <a:t> нагрузки</a:t>
            </a: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91700" y="2320093"/>
            <a:ext cx="5818106" cy="70144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" sz="3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 sz="3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LoadBalancer</a:t>
            </a:r>
            <a:endParaRPr lang="en" sz="32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app: </a:t>
            </a:r>
            <a:r>
              <a:rPr lang="en" sz="3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lang="en" sz="32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env: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ports: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protocol: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port: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targetPort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04678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 </a:t>
            </a:r>
            <a:r>
              <a:rPr lang="en-US" dirty="0"/>
              <a:t>LOADBALANCER</a:t>
            </a:r>
            <a:endParaRPr lang="ru-RU" dirty="0"/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10787304" y="3674809"/>
            <a:ext cx="6359495" cy="403258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example-prod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</a:t>
            </a:r>
            <a:r>
              <a:rPr lang="en-US" sz="2500" dirty="0" err="1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nginx,env</a:t>
            </a:r>
            <a: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=prod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Type:         </a:t>
            </a:r>
            <a:r>
              <a:rPr lang="en-US" sz="2500" dirty="0" err="1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LoadBalancer</a:t>
            </a:r>
            <a:endParaRPr lang="en-US" sz="2500" dirty="0">
              <a:solidFill>
                <a:srgbClr val="E5E5E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IP:           10.96.28.176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 err="1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LoadBalancer</a:t>
            </a:r>
            <a:b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Ingress:      172.17.18.43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Port:         &lt;unset&gt;  80/TCP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 err="1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TargetPort</a:t>
            </a:r>
            <a: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   80/TCP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 err="1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NodePort</a:t>
            </a:r>
            <a: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     &lt;unset&gt;  32410/TCP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25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10.255.16.4:80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6EC117-B5F3-0447-9B0F-7D1D9AA0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01" y="2821830"/>
            <a:ext cx="8918045" cy="52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0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CONFIGMAPS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FF5433"/>
              </a:buClr>
            </a:pPr>
            <a:r>
              <a:rPr lang="en" sz="3500" dirty="0">
                <a:solidFill>
                  <a:srgbClr val="FF5433"/>
                </a:solidFill>
              </a:rPr>
              <a:t>data: </a:t>
            </a:r>
            <a:r>
              <a:rPr lang="ru-RU" sz="3500" dirty="0"/>
              <a:t>содержит пары </a:t>
            </a:r>
            <a:r>
              <a:rPr lang="en" sz="3500" dirty="0"/>
              <a:t>key/value</a:t>
            </a: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91699" y="2320093"/>
            <a:ext cx="6119463" cy="70144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" sz="3200" dirty="0" err="1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32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3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ConfigMap</a:t>
            </a:r>
            <a:endParaRPr lang="en" sz="32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state: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city: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rgbClr val="E5E5E5"/>
                </a:solidFill>
                <a:latin typeface="Roboto Mono"/>
                <a:ea typeface="Roboto Mono"/>
                <a:cs typeface="Roboto Mono"/>
                <a:sym typeface="Roboto Mono"/>
              </a:rPr>
              <a:t>content: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Look at this,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   its multiline!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81098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МИКРОСЕРВИСЫ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91143" y="2742056"/>
            <a:ext cx="9813599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4000" dirty="0"/>
              <a:t> Гибкость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4000" dirty="0"/>
              <a:t> Легко </a:t>
            </a:r>
            <a:r>
              <a:rPr lang="ru-RU" sz="4000" dirty="0" err="1"/>
              <a:t>скалируются</a:t>
            </a:r>
            <a:endParaRPr lang="ru-RU" sz="40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4000" dirty="0"/>
              <a:t> Быстрые релизы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2B3EDB7-1BA9-D744-BC5C-57DA9840E74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3588" y="2742056"/>
            <a:ext cx="7016462" cy="3087243"/>
          </a:xfrm>
        </p:spPr>
      </p:pic>
    </p:spTree>
    <p:extLst>
      <p:ext uri="{BB962C8B-B14F-4D97-AF65-F5344CB8AC3E}">
        <p14:creationId xmlns:p14="http://schemas.microsoft.com/office/powerpoint/2010/main" val="2252455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SECRETS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>
                <a:solidFill>
                  <a:schemeClr val="bg1"/>
                </a:solidFill>
              </a:rPr>
              <a:t>Кодируют данные в </a:t>
            </a:r>
            <a:r>
              <a:rPr lang="en" sz="3500" dirty="0">
                <a:solidFill>
                  <a:schemeClr val="bg1"/>
                </a:solidFill>
              </a:rPr>
              <a:t>base64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>
                <a:solidFill>
                  <a:schemeClr val="bg1"/>
                </a:solidFill>
              </a:rPr>
              <a:t>Могут быть зашифрованы в </a:t>
            </a:r>
            <a:r>
              <a:rPr lang="en" sz="3500" dirty="0" err="1">
                <a:solidFill>
                  <a:schemeClr val="bg1"/>
                </a:solidFill>
              </a:rPr>
              <a:t>etcd</a:t>
            </a:r>
            <a:endParaRPr lang="en" sz="35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>
                <a:solidFill>
                  <a:schemeClr val="bg1"/>
                </a:solidFill>
              </a:rPr>
              <a:t>Используются для хранения паролей, сертификатов и других чувствительных данных</a:t>
            </a: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91700" y="2320093"/>
            <a:ext cx="6140728" cy="70144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" sz="3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Secret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manifest-secret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Opaque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username: </a:t>
            </a:r>
            <a:r>
              <a:rPr lang="en" sz="3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ZXhhbXBsZQ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password: </a:t>
            </a:r>
            <a:r>
              <a:rPr lang="en" sz="3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bXlwYXNzd29yZA==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319920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ENV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200" y="2095202"/>
            <a:ext cx="16383600" cy="935381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FF5433"/>
              </a:buClr>
            </a:pPr>
            <a:r>
              <a:rPr lang="ru-RU" sz="3500" dirty="0">
                <a:solidFill>
                  <a:schemeClr val="bg1"/>
                </a:solidFill>
              </a:rPr>
              <a:t>Использование значений через переменные окружения:</a:t>
            </a: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63199" y="3395849"/>
            <a:ext cx="7022264" cy="6299599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cm-env-example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template: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containers: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mypod</a:t>
            </a:r>
            <a:endParaRPr lang="en" sz="23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lang="en" sz="23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command: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[“/bin/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sh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”, “-c”]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[“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printenv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CITY”]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env: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CITY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valueFrom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configMapKeyRef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key: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city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restartPolicy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  <p:sp>
        <p:nvSpPr>
          <p:cNvPr id="5" name="Google Shape;624;p90">
            <a:extLst>
              <a:ext uri="{FF2B5EF4-FFF2-40B4-BE49-F238E27FC236}">
                <a16:creationId xmlns:a16="http://schemas.microsoft.com/office/drawing/2014/main" id="{F513CD16-5165-DC49-8186-3FA26A4B7AA4}"/>
              </a:ext>
            </a:extLst>
          </p:cNvPr>
          <p:cNvSpPr txBox="1">
            <a:spLocks/>
          </p:cNvSpPr>
          <p:nvPr/>
        </p:nvSpPr>
        <p:spPr>
          <a:xfrm>
            <a:off x="8261279" y="3395849"/>
            <a:ext cx="7022264" cy="6299599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secret-env-example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template: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containers: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mypod</a:t>
            </a:r>
            <a:endParaRPr lang="en" sz="23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lang="en" sz="23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command: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[“/bin/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sh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”, “-c”]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[“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printenv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USERNAME”]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env: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valueFrom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secretKeyRef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restartPolicy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925984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VALUE FROM VOUME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200" y="2095202"/>
            <a:ext cx="16383600" cy="935381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FF5433"/>
              </a:buClr>
            </a:pPr>
            <a:r>
              <a:rPr lang="ru-RU" sz="3500" dirty="0">
                <a:solidFill>
                  <a:schemeClr val="bg1"/>
                </a:solidFill>
              </a:rPr>
              <a:t>Использование значений через </a:t>
            </a:r>
            <a:r>
              <a:rPr lang="en" sz="3500" dirty="0">
                <a:solidFill>
                  <a:schemeClr val="bg1"/>
                </a:solidFill>
              </a:rPr>
              <a:t>volume:</a:t>
            </a: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63199" y="3395849"/>
            <a:ext cx="7022264" cy="6299599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secret-env-example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template: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containers: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mypod</a:t>
            </a:r>
            <a:endParaRPr lang="en" sz="23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lang="en" sz="23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command: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[“/bin/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sh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”, “-c”]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[“</a:t>
            </a:r>
            <a:r>
              <a:rPr lang="en" sz="23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printenv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USERNAME”]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env: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valueFrom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secretKeyRef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key: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3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restartPolicy</a:t>
            </a:r>
            <a:r>
              <a:rPr lang="en" sz="23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3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3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  <p:sp>
        <p:nvSpPr>
          <p:cNvPr id="5" name="Google Shape;624;p90">
            <a:extLst>
              <a:ext uri="{FF2B5EF4-FFF2-40B4-BE49-F238E27FC236}">
                <a16:creationId xmlns:a16="http://schemas.microsoft.com/office/drawing/2014/main" id="{F513CD16-5165-DC49-8186-3FA26A4B7AA4}"/>
              </a:ext>
            </a:extLst>
          </p:cNvPr>
          <p:cNvSpPr txBox="1">
            <a:spLocks/>
          </p:cNvSpPr>
          <p:nvPr/>
        </p:nvSpPr>
        <p:spPr>
          <a:xfrm>
            <a:off x="8261278" y="3395849"/>
            <a:ext cx="7378115" cy="6299599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secret-vol-example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template: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2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mypod</a:t>
            </a:r>
            <a:endParaRPr lang="en" sz="22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2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lang="en" sz="22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command: 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[“/bin/</a:t>
            </a:r>
            <a:r>
              <a:rPr lang="en" sz="2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sh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”, “-c”]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[“cat /</a:t>
            </a:r>
            <a:r>
              <a:rPr lang="en" sz="2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mysecret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/username”]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volumeMounts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secret-volume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2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mountPath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2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mysecret</a:t>
            </a:r>
            <a:endParaRPr lang="en" sz="22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restartPolicy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volumes: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secret-volume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secret: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22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secretName</a:t>
            </a:r>
            <a:r>
              <a:rPr lang="en" sz="22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2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2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2096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CRONJOB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>
                <a:solidFill>
                  <a:schemeClr val="bg1"/>
                </a:solidFill>
              </a:rPr>
              <a:t>Расширение </a:t>
            </a:r>
            <a:r>
              <a:rPr lang="en" sz="3500" dirty="0">
                <a:solidFill>
                  <a:schemeClr val="bg1"/>
                </a:solidFill>
              </a:rPr>
              <a:t>Job, </a:t>
            </a:r>
            <a:r>
              <a:rPr lang="ru-RU" sz="3500" dirty="0">
                <a:solidFill>
                  <a:schemeClr val="bg1"/>
                </a:solidFill>
              </a:rPr>
              <a:t>для выполнения конкретного расписания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>
                <a:solidFill>
                  <a:srgbClr val="FF5433"/>
                </a:solidFill>
              </a:rPr>
              <a:t>schedule: </a:t>
            </a:r>
            <a:r>
              <a:rPr lang="en" sz="3500" dirty="0" err="1">
                <a:solidFill>
                  <a:schemeClr val="bg1"/>
                </a:solidFill>
              </a:rPr>
              <a:t>cron</a:t>
            </a:r>
            <a:r>
              <a:rPr lang="en" sz="3500" dirty="0">
                <a:solidFill>
                  <a:schemeClr val="bg1"/>
                </a:solidFill>
              </a:rPr>
              <a:t>-</a:t>
            </a:r>
            <a:r>
              <a:rPr lang="ru-RU" sz="3500" dirty="0">
                <a:solidFill>
                  <a:schemeClr val="bg1"/>
                </a:solidFill>
              </a:rPr>
              <a:t>расписание</a:t>
            </a: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91700" y="2320093"/>
            <a:ext cx="6294900" cy="70144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" sz="2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batch/v1beta1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29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CronJob</a:t>
            </a:r>
            <a:endParaRPr lang="en" sz="29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cronjob-example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schedule: </a:t>
            </a:r>
            <a:r>
              <a:rPr lang="en" sz="2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"*/1 * * * *"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successfulJobsHistoryLimit</a:t>
            </a: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failedJobsHistoryLimit</a:t>
            </a: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jobTemplate</a:t>
            </a: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completions: </a:t>
            </a:r>
            <a:r>
              <a:rPr lang="en" sz="2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parallelism: </a:t>
            </a:r>
            <a:r>
              <a:rPr lang="en" sz="2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template: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2900" dirty="0">
                <a:solidFill>
                  <a:schemeClr val="accent5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&lt;pod template&gt;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81156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INGRESS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5513" y="2268003"/>
            <a:ext cx="8536199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>
                <a:solidFill>
                  <a:schemeClr val="bg1"/>
                </a:solidFill>
              </a:rPr>
              <a:t>Используется как внешний </a:t>
            </a:r>
            <a:r>
              <a:rPr lang="en" sz="3500" dirty="0">
                <a:solidFill>
                  <a:schemeClr val="bg1"/>
                </a:solidFill>
              </a:rPr>
              <a:t>gateway </a:t>
            </a:r>
            <a:r>
              <a:rPr lang="ru-RU" sz="3500" dirty="0">
                <a:solidFill>
                  <a:schemeClr val="bg1"/>
                </a:solidFill>
              </a:rPr>
              <a:t>для доступа к приложению извне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>
                <a:solidFill>
                  <a:schemeClr val="bg1"/>
                </a:solidFill>
              </a:rPr>
              <a:t>Поддерживает </a:t>
            </a:r>
            <a:r>
              <a:rPr lang="en" sz="3500" dirty="0">
                <a:solidFill>
                  <a:schemeClr val="bg1"/>
                </a:solidFill>
              </a:rPr>
              <a:t>L7 policy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endParaRPr lang="en" sz="35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>
                <a:solidFill>
                  <a:srgbClr val="FF5433"/>
                </a:solidFill>
              </a:rPr>
              <a:t>IngressController</a:t>
            </a:r>
            <a:r>
              <a:rPr lang="en" sz="3500" dirty="0">
                <a:solidFill>
                  <a:schemeClr val="bg1"/>
                </a:solidFill>
              </a:rPr>
              <a:t> – </a:t>
            </a:r>
            <a:r>
              <a:rPr lang="ru-RU" sz="3500" dirty="0">
                <a:solidFill>
                  <a:schemeClr val="bg1"/>
                </a:solidFill>
              </a:rPr>
              <a:t>аналог </a:t>
            </a:r>
            <a:r>
              <a:rPr lang="en" sz="3500" dirty="0" err="1">
                <a:solidFill>
                  <a:schemeClr val="bg1"/>
                </a:solidFill>
              </a:rPr>
              <a:t>nginx</a:t>
            </a:r>
            <a:endParaRPr lang="en" sz="35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>
                <a:solidFill>
                  <a:srgbClr val="FF5433"/>
                </a:solidFill>
              </a:rPr>
              <a:t>Ingress</a:t>
            </a:r>
            <a:r>
              <a:rPr lang="en" sz="3500" dirty="0">
                <a:solidFill>
                  <a:schemeClr val="bg1"/>
                </a:solidFill>
              </a:rPr>
              <a:t> – </a:t>
            </a:r>
            <a:r>
              <a:rPr lang="ru-RU" sz="3500" dirty="0">
                <a:solidFill>
                  <a:schemeClr val="bg1"/>
                </a:solidFill>
              </a:rPr>
              <a:t>аналог </a:t>
            </a:r>
            <a:r>
              <a:rPr lang="en" sz="3500" dirty="0" err="1">
                <a:solidFill>
                  <a:schemeClr val="bg1"/>
                </a:solidFill>
              </a:rPr>
              <a:t>vhost</a:t>
            </a:r>
            <a:endParaRPr lang="en" sz="35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0EAF7D-5D22-B643-A54B-311336E8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99" y="2095202"/>
            <a:ext cx="5017228" cy="752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84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7E0001C-FCDE-3547-853B-064D96B79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АРХИТЕКТУРА </a:t>
            </a:r>
            <a:r>
              <a:rPr lang="en-US" dirty="0">
                <a:solidFill>
                  <a:srgbClr val="FF5433"/>
                </a:solidFill>
              </a:rPr>
              <a:t>KUBERNETES. </a:t>
            </a:r>
            <a:r>
              <a:rPr lang="ru-RU" dirty="0"/>
              <a:t>АРХИТЕКТУРА </a:t>
            </a:r>
            <a:r>
              <a:rPr lang="en-US" dirty="0"/>
              <a:t>CTR PLANE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13CF1C-67F8-244B-B4C1-3B1C4FF25AA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3199" y="2429587"/>
            <a:ext cx="13630134" cy="7405527"/>
          </a:xfrm>
        </p:spPr>
      </p:pic>
    </p:spTree>
    <p:extLst>
      <p:ext uri="{BB962C8B-B14F-4D97-AF65-F5344CB8AC3E}">
        <p14:creationId xmlns:p14="http://schemas.microsoft.com/office/powerpoint/2010/main" val="3467132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KUBE-APISERVER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1257" y="2095202"/>
            <a:ext cx="9265542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Внешний </a:t>
            </a:r>
            <a:r>
              <a:rPr lang="en" sz="3500" dirty="0"/>
              <a:t>REST API </a:t>
            </a:r>
            <a:r>
              <a:rPr lang="ru-RU" sz="3500" dirty="0"/>
              <a:t>интерфейс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Все клиенты и компоненты кластера взаимодействуют друг с другом через </a:t>
            </a:r>
            <a:r>
              <a:rPr lang="en" sz="3500" dirty="0" err="1"/>
              <a:t>kube-apiserver</a:t>
            </a:r>
            <a:endParaRPr lang="en" sz="35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Выступает как единая точка входа в кластер, обрабатывая запросы на аутентификацию, авторизацию, </a:t>
            </a:r>
            <a:r>
              <a:rPr lang="ru-RU" sz="3500" dirty="0" err="1"/>
              <a:t>валидацию</a:t>
            </a:r>
            <a:r>
              <a:rPr lang="ru-RU" sz="3500" dirty="0"/>
              <a:t> запросов, изменения и контроль</a:t>
            </a:r>
          </a:p>
          <a:p>
            <a:endParaRPr lang="ru-R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2392147-5852-E449-BFE7-AC3906EF7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8" y="2376264"/>
            <a:ext cx="6503967" cy="48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5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ETCD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1257" y="2095202"/>
            <a:ext cx="9265542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200" dirty="0"/>
              <a:t>Выступает в качестве кластерного хранилища данных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200" dirty="0"/>
              <a:t>Обеспечивает надежное, консистентное, </a:t>
            </a:r>
            <a:r>
              <a:rPr lang="ru-RU" sz="3200" dirty="0" err="1"/>
              <a:t>высокодоступное</a:t>
            </a:r>
            <a:r>
              <a:rPr lang="ru-RU" sz="3200" dirty="0"/>
              <a:t> </a:t>
            </a:r>
            <a:r>
              <a:rPr lang="en" sz="3200" dirty="0"/>
              <a:t>key-value </a:t>
            </a:r>
            <a:r>
              <a:rPr lang="ru-RU" sz="3200" dirty="0"/>
              <a:t>хранилище, в котором хранится вся конфигурация кластера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200" dirty="0"/>
              <a:t>Хранит объекты и информацию о конфигурации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200" dirty="0"/>
              <a:t>Использует </a:t>
            </a:r>
            <a:r>
              <a:rPr lang="ru-RU" sz="3200" dirty="0" err="1"/>
              <a:t>кворумный</a:t>
            </a:r>
            <a:r>
              <a:rPr lang="ru-RU" sz="3200" dirty="0"/>
              <a:t> алгоритм </a:t>
            </a:r>
            <a:r>
              <a:rPr lang="en" sz="3200" dirty="0"/>
              <a:t>Raft</a:t>
            </a:r>
          </a:p>
          <a:p>
            <a:endParaRPr lang="ru-RU" sz="3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B6FE404-9A8F-3B44-AE78-7291F15BB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9" y="2095202"/>
            <a:ext cx="6439198" cy="64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9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KUBE-CONTROLLER-MANAGER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1257" y="2095202"/>
            <a:ext cx="9265542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Реализует логику за контроллерами </a:t>
            </a:r>
            <a:r>
              <a:rPr lang="en" sz="3500" dirty="0" err="1"/>
              <a:t>kubernetes</a:t>
            </a:r>
            <a:endParaRPr lang="en" sz="35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Это он говорит: “Эй, мне нужно поднять еще несколько подов”</a:t>
            </a:r>
          </a:p>
          <a:p>
            <a:endParaRPr lang="ru-RU" sz="3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916E6B-F9FF-2044-AE24-F3435C6C95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9" y="2095202"/>
            <a:ext cx="5429538" cy="72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KUBE-SCHEDULER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1257" y="2095202"/>
            <a:ext cx="9265542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Оценивает требования приложений и пытается их разместить на подходящем сервере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Оперирует лейблами, требованиями/лимитами по ресурсам, политиками </a:t>
            </a:r>
            <a:r>
              <a:rPr lang="en" sz="3500" dirty="0"/>
              <a:t>affinity </a:t>
            </a:r>
            <a:r>
              <a:rPr lang="ru-RU" sz="3500" dirty="0"/>
              <a:t>и т.д.</a:t>
            </a:r>
          </a:p>
          <a:p>
            <a:endParaRPr lang="ru-RU" sz="3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E6D0E2A-44FF-814D-8B49-0F3BCE4CD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7" y="2095202"/>
            <a:ext cx="5581503" cy="74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A8EA887-4D65-2A4B-B986-C890F356B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КОНТЕЙНЕРЫ И ВМ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E65292F-D67D-1A4F-A558-AC084BEB96A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3587" y="2201657"/>
            <a:ext cx="14611823" cy="6964114"/>
          </a:xfrm>
        </p:spPr>
      </p:pic>
    </p:spTree>
    <p:extLst>
      <p:ext uri="{BB962C8B-B14F-4D97-AF65-F5344CB8AC3E}">
        <p14:creationId xmlns:p14="http://schemas.microsoft.com/office/powerpoint/2010/main" val="1045046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 АРХИТЕКТУРА </a:t>
            </a:r>
            <a:r>
              <a:rPr lang="en" dirty="0"/>
              <a:t>NODES</a:t>
            </a:r>
          </a:p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ACF7728-780E-B142-AE55-C5F50BB9BC2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3199" y="2095202"/>
            <a:ext cx="6285644" cy="6701913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1257" y="2095202"/>
            <a:ext cx="9265542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/>
              <a:t>kubelet</a:t>
            </a:r>
            <a:endParaRPr lang="en" sz="35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/>
              <a:t>kube</a:t>
            </a:r>
            <a:r>
              <a:rPr lang="en" sz="3500" dirty="0"/>
              <a:t>-proxy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/>
              <a:t>Container runtime</a:t>
            </a:r>
          </a:p>
          <a:p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291605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KUBELET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1257" y="2095202"/>
            <a:ext cx="9265542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Агент, работающий на каждом узле и управляющий состояниями  </a:t>
            </a:r>
            <a:r>
              <a:rPr lang="en" sz="3500" dirty="0"/>
              <a:t>Pods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Опрашивает </a:t>
            </a:r>
            <a:r>
              <a:rPr lang="en" sz="3500" dirty="0" err="1"/>
              <a:t>kube</a:t>
            </a:r>
            <a:r>
              <a:rPr lang="en" sz="3500" dirty="0"/>
              <a:t> API </a:t>
            </a:r>
            <a:r>
              <a:rPr lang="ru-RU" sz="3500" dirty="0"/>
              <a:t>на предмет подов,  которые должен запустить</a:t>
            </a:r>
          </a:p>
          <a:p>
            <a:endParaRPr lang="ru-RU" sz="3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42B0D0-948C-6C4C-B80E-FBD5DDC4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9" y="2095202"/>
            <a:ext cx="6433484" cy="48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75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KUBE-PROXY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1257" y="2095202"/>
            <a:ext cx="9265542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Управляет сетевыми правилами на каждом узле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Обеспечивает </a:t>
            </a:r>
            <a:r>
              <a:rPr lang="en" sz="3500" dirty="0"/>
              <a:t>connection-forwarding </a:t>
            </a:r>
            <a:r>
              <a:rPr lang="ru-RU" sz="3500" dirty="0"/>
              <a:t>и </a:t>
            </a:r>
            <a:r>
              <a:rPr lang="en" sz="3500" dirty="0"/>
              <a:t>load-balancing </a:t>
            </a:r>
            <a:r>
              <a:rPr lang="ru-RU" sz="3500" dirty="0"/>
              <a:t>для сервисов </a:t>
            </a:r>
            <a:r>
              <a:rPr lang="en" sz="3500" dirty="0" err="1"/>
              <a:t>kubernetes</a:t>
            </a:r>
            <a:endParaRPr lang="en" sz="35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В большинстве случаев используется </a:t>
            </a:r>
            <a:r>
              <a:rPr lang="en" sz="3500" dirty="0"/>
              <a:t>iptables(</a:t>
            </a:r>
            <a:r>
              <a:rPr lang="ru-RU" sz="3500" dirty="0"/>
              <a:t>хотя в современных кластерах можно использовать </a:t>
            </a:r>
            <a:r>
              <a:rPr lang="en" sz="3500" dirty="0" err="1"/>
              <a:t>ipvs</a:t>
            </a:r>
            <a:r>
              <a:rPr lang="en" sz="3500" dirty="0"/>
              <a:t>)</a:t>
            </a:r>
          </a:p>
          <a:p>
            <a:endParaRPr lang="ru-RU" sz="3000" dirty="0"/>
          </a:p>
        </p:txBody>
      </p:sp>
      <p:pic>
        <p:nvPicPr>
          <p:cNvPr id="5" name="2019-10-16 10.14.39">
            <a:hlinkClick r:id="" action="ppaction://media"/>
            <a:extLst>
              <a:ext uri="{FF2B5EF4-FFF2-40B4-BE49-F238E27FC236}">
                <a16:creationId xmlns:a16="http://schemas.microsoft.com/office/drawing/2014/main" id="{AA67FB73-6366-A844-81EA-502F07EAC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3199" y="2186914"/>
            <a:ext cx="6136687" cy="34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solidFill>
                  <a:srgbClr val="FF5433"/>
                </a:solidFill>
              </a:rPr>
              <a:t>CICD. </a:t>
            </a:r>
            <a:r>
              <a:rPr lang="ru-RU" dirty="0">
                <a:solidFill>
                  <a:schemeClr val="bg1"/>
                </a:solidFill>
              </a:rPr>
              <a:t>АРХИТЕКТУРА</a:t>
            </a:r>
            <a:endParaRPr lang="en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19A04E3-3AEF-994F-BB93-BDE8F2E8086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3588" y="3076580"/>
            <a:ext cx="16165113" cy="5220753"/>
          </a:xfrm>
        </p:spPr>
      </p:pic>
    </p:spTree>
    <p:extLst>
      <p:ext uri="{BB962C8B-B14F-4D97-AF65-F5344CB8AC3E}">
        <p14:creationId xmlns:p14="http://schemas.microsoft.com/office/powerpoint/2010/main" val="2799206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СТРАТЕГИЯ ДЕПЛОЯ</a:t>
            </a:r>
            <a:endParaRPr lang="en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1257" y="2095202"/>
            <a:ext cx="9265542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/>
              <a:t>Recreate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/>
              <a:t>Rolling Update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/>
              <a:t>Blue Green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/>
              <a:t>Canary</a:t>
            </a:r>
          </a:p>
          <a:p>
            <a:endParaRPr lang="ru-RU" sz="3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19CB30-8BB5-164F-A705-D4A0D54FB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01" y="2095202"/>
            <a:ext cx="5890558" cy="58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68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RECREATE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696" y="7452631"/>
            <a:ext cx="16198103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Простота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Нет проблем с совместимостью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/>
              <a:t>Downtime</a:t>
            </a:r>
          </a:p>
          <a:p>
            <a:endParaRPr lang="ru-RU"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E657AD-0300-6541-A4B5-9A1DBDA9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6" y="2095202"/>
            <a:ext cx="4071211" cy="45321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A5AB28-A0BB-C74B-8066-709591A8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49" y="1998949"/>
            <a:ext cx="4071211" cy="45321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E5D8E9-162D-D54A-9A73-1D6974CE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02" y="1772444"/>
            <a:ext cx="4361146" cy="4854861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428E774-1403-504E-B4B2-26DF9DE2C9F3}"/>
              </a:ext>
            </a:extLst>
          </p:cNvPr>
          <p:cNvCxnSpPr>
            <a:cxnSpLocks/>
          </p:cNvCxnSpPr>
          <p:nvPr/>
        </p:nvCxnSpPr>
        <p:spPr>
          <a:xfrm>
            <a:off x="8439671" y="2296085"/>
            <a:ext cx="704329" cy="101947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90F87FC-3A3A-D746-89BA-220A3F8DE57D}"/>
              </a:ext>
            </a:extLst>
          </p:cNvPr>
          <p:cNvCxnSpPr>
            <a:cxnSpLocks/>
          </p:cNvCxnSpPr>
          <p:nvPr/>
        </p:nvCxnSpPr>
        <p:spPr>
          <a:xfrm>
            <a:off x="8439671" y="3754183"/>
            <a:ext cx="704329" cy="101947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810247E-478F-ED45-B5F1-476A4BFC62BF}"/>
              </a:ext>
            </a:extLst>
          </p:cNvPr>
          <p:cNvCxnSpPr>
            <a:cxnSpLocks/>
          </p:cNvCxnSpPr>
          <p:nvPr/>
        </p:nvCxnSpPr>
        <p:spPr>
          <a:xfrm>
            <a:off x="8439671" y="5039286"/>
            <a:ext cx="704329" cy="101947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915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ROLLING UPDATE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33655" y="2300548"/>
            <a:ext cx="5313144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Необходимо соблюдать совместимость по версиям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Ест больше ресурсов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Нет времени простоя</a:t>
            </a:r>
          </a:p>
          <a:p>
            <a:endParaRPr lang="ru-RU" sz="3000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5F383547-0E8F-2D4E-BA44-20DFC9AC92C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3200" y="2359083"/>
            <a:ext cx="5081116" cy="3355811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7C60C5-2D9B-1E40-9B92-1913FA4A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05" y="2345344"/>
            <a:ext cx="4944962" cy="31866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9339AB-C56A-8A40-AD52-CC7DE60EB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70" y="6563166"/>
            <a:ext cx="4773692" cy="30762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FA9258-496E-BF4F-9977-8325FCB61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644" y="6463683"/>
            <a:ext cx="4773692" cy="30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42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BLUE/GREEN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33656" y="2400031"/>
            <a:ext cx="5691144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Тестирование на </a:t>
            </a:r>
            <a:r>
              <a:rPr lang="ru-RU" sz="3500" dirty="0" err="1"/>
              <a:t>продакшне</a:t>
            </a:r>
            <a:endParaRPr lang="ru-RU" sz="35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Простой </a:t>
            </a:r>
            <a:r>
              <a:rPr lang="en" sz="3500" dirty="0"/>
              <a:t>rollback</a:t>
            </a:r>
          </a:p>
          <a:p>
            <a:endParaRPr lang="ru-RU" sz="3000" dirty="0"/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7DDD281E-3BB7-7A41-96A6-FF3C8D5EE70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31296" y="2095500"/>
            <a:ext cx="10229028" cy="7239385"/>
          </a:xfrm>
        </p:spPr>
      </p:pic>
    </p:spTree>
    <p:extLst>
      <p:ext uri="{BB962C8B-B14F-4D97-AF65-F5344CB8AC3E}">
        <p14:creationId xmlns:p14="http://schemas.microsoft.com/office/powerpoint/2010/main" val="2703446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CANARY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09867" y="2095202"/>
            <a:ext cx="5936932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Анализ на части пользователей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Тестирование на реальных пользователях</a:t>
            </a:r>
          </a:p>
          <a:p>
            <a:endParaRPr lang="ru-RU"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55673C-6E2D-6844-AF0C-1E5FB3FA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99" y="2147136"/>
            <a:ext cx="9532268" cy="76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94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ПРОБЛЕМЫ ДЕПЛОЯ</a:t>
            </a:r>
            <a:endParaRPr lang="en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1257" y="2095202"/>
            <a:ext cx="9265542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Что является артефактом </a:t>
            </a:r>
            <a:r>
              <a:rPr lang="ru-RU" sz="3500" dirty="0" err="1"/>
              <a:t>деплоя</a:t>
            </a:r>
            <a:r>
              <a:rPr lang="ru-RU" sz="3500" dirty="0"/>
              <a:t>?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Как параметризировать </a:t>
            </a:r>
            <a:r>
              <a:rPr lang="ru-RU" sz="3500" dirty="0" err="1"/>
              <a:t>деплоймент</a:t>
            </a:r>
            <a:r>
              <a:rPr lang="ru-RU" sz="3500" dirty="0"/>
              <a:t> в разных средах?</a:t>
            </a:r>
          </a:p>
          <a:p>
            <a:endParaRPr lang="ru-RU" sz="3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B00365-F850-1048-B130-E531D1ECA8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9" y="2095202"/>
            <a:ext cx="6347758" cy="63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7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KUBERNETES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200" y="2095202"/>
            <a:ext cx="16383600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 err="1"/>
              <a:t>Оркестрация</a:t>
            </a:r>
            <a:r>
              <a:rPr lang="ru-RU" sz="3500" dirty="0"/>
              <a:t> </a:t>
            </a:r>
            <a:r>
              <a:rPr lang="ru-RU" sz="3500" dirty="0" err="1"/>
              <a:t>контейнезированных</a:t>
            </a:r>
            <a:r>
              <a:rPr lang="ru-RU" sz="3500" dirty="0"/>
              <a:t> приложений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Управление жизненным циклом </a:t>
            </a:r>
            <a:r>
              <a:rPr lang="en-US" sz="3500" dirty="0"/>
              <a:t>  </a:t>
            </a:r>
            <a:r>
              <a:rPr lang="ru-RU" sz="3500" dirty="0"/>
              <a:t>приложений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Организация инфраструктуры для работы с приложениями</a:t>
            </a:r>
          </a:p>
        </p:txBody>
      </p:sp>
    </p:spTree>
    <p:extLst>
      <p:ext uri="{BB962C8B-B14F-4D97-AF65-F5344CB8AC3E}">
        <p14:creationId xmlns:p14="http://schemas.microsoft.com/office/powerpoint/2010/main" val="3901245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5433"/>
                </a:solidFill>
              </a:rPr>
              <a:t>HELM. </a:t>
            </a:r>
            <a:r>
              <a:rPr lang="ru-RU" dirty="0"/>
              <a:t>АРХИТЕКТУРА</a:t>
            </a:r>
            <a:endParaRPr lang="en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1257" y="1973282"/>
            <a:ext cx="9265542" cy="819338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Установка и управление приложениями </a:t>
            </a:r>
            <a:r>
              <a:rPr lang="en" sz="3500" dirty="0" err="1"/>
              <a:t>kubernetes</a:t>
            </a:r>
            <a:endParaRPr lang="en" sz="35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/>
              <a:t>CNCF member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Артефакты упакованы в </a:t>
            </a:r>
            <a:r>
              <a:rPr lang="en" sz="3500" dirty="0"/>
              <a:t>charts</a:t>
            </a:r>
          </a:p>
          <a:p>
            <a:pPr>
              <a:lnSpc>
                <a:spcPct val="150000"/>
              </a:lnSpc>
              <a:buClr>
                <a:srgbClr val="FF5433"/>
              </a:buClr>
            </a:pPr>
            <a:endParaRPr lang="ru-RU" sz="3500" dirty="0"/>
          </a:p>
          <a:p>
            <a:pPr>
              <a:lnSpc>
                <a:spcPct val="150000"/>
              </a:lnSpc>
              <a:buClr>
                <a:srgbClr val="FF5433"/>
              </a:buClr>
            </a:pPr>
            <a:r>
              <a:rPr lang="ru-RU" sz="3500" dirty="0"/>
              <a:t>Не является: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Инструментом управления конфигурациями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Контроллером жизненных циклов ресурсов  </a:t>
            </a:r>
            <a:r>
              <a:rPr lang="en" sz="3500" dirty="0" err="1"/>
              <a:t>kubernetes</a:t>
            </a:r>
            <a:endParaRPr lang="en" sz="3500" dirty="0"/>
          </a:p>
          <a:p>
            <a:endParaRPr lang="ru-RU" sz="3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8A35CE2-95AE-8A4A-963A-89616B36A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9" y="1973282"/>
            <a:ext cx="5834110" cy="72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3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 </a:t>
            </a:r>
            <a:r>
              <a:rPr lang="en-US" dirty="0">
                <a:solidFill>
                  <a:srgbClr val="FF5433"/>
                </a:solidFill>
              </a:rPr>
              <a:t>PERSISTENCY. </a:t>
            </a:r>
            <a:r>
              <a:rPr lang="en-US" dirty="0"/>
              <a:t>VOLUMES</a:t>
            </a:r>
            <a:endParaRPr lang="en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81257" y="2095202"/>
            <a:ext cx="9265542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/>
              <a:t>PersistentVolume</a:t>
            </a:r>
            <a:endParaRPr lang="en" sz="35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/>
              <a:t>PersistentVolumeClaim</a:t>
            </a:r>
            <a:endParaRPr lang="en" sz="35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/>
              <a:t>StorageClass</a:t>
            </a:r>
            <a:endParaRPr lang="en" sz="3500" dirty="0"/>
          </a:p>
          <a:p>
            <a:endParaRPr lang="ru-RU" sz="3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B3EBE8-1B6D-CB4D-8067-09952474C0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01" y="2095202"/>
            <a:ext cx="5612187" cy="56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11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VOLUMES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0" y="2095202"/>
            <a:ext cx="8002799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>
                <a:solidFill>
                  <a:srgbClr val="FF5433"/>
                </a:solidFill>
              </a:rPr>
              <a:t>volumes: </a:t>
            </a:r>
            <a:r>
              <a:rPr lang="ru-RU" sz="3500" dirty="0">
                <a:solidFill>
                  <a:schemeClr val="bg1"/>
                </a:solidFill>
              </a:rPr>
              <a:t>список объектов </a:t>
            </a:r>
            <a:r>
              <a:rPr lang="en" sz="3500" dirty="0">
                <a:solidFill>
                  <a:schemeClr val="bg1"/>
                </a:solidFill>
              </a:rPr>
              <a:t>volume, </a:t>
            </a:r>
            <a:r>
              <a:rPr lang="ru-RU" sz="3500" dirty="0">
                <a:solidFill>
                  <a:schemeClr val="bg1"/>
                </a:solidFill>
              </a:rPr>
              <a:t>присоединенных к </a:t>
            </a:r>
            <a:r>
              <a:rPr lang="en" sz="3500" dirty="0">
                <a:solidFill>
                  <a:schemeClr val="bg1"/>
                </a:solidFill>
              </a:rPr>
              <a:t>Pod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>
                <a:solidFill>
                  <a:srgbClr val="FF5433"/>
                </a:solidFill>
              </a:rPr>
              <a:t>volumeMounts</a:t>
            </a:r>
            <a:r>
              <a:rPr lang="en" sz="3500" dirty="0">
                <a:solidFill>
                  <a:srgbClr val="FF5433"/>
                </a:solidFill>
              </a:rPr>
              <a:t>: </a:t>
            </a:r>
            <a:r>
              <a:rPr lang="ru-RU" sz="3500" dirty="0">
                <a:solidFill>
                  <a:schemeClr val="bg1"/>
                </a:solidFill>
              </a:rPr>
              <a:t>список параметров монтирования</a:t>
            </a: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91700" y="2320093"/>
            <a:ext cx="7437900" cy="70144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" sz="1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volume-example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containers: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19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lang="en" sz="19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19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lang="en" sz="19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volumeMounts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mountPath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9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usr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/share/</a:t>
            </a:r>
            <a:r>
              <a:rPr lang="en" sz="19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/html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ReadOnly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19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lang="en" sz="19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command: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["/bin/</a:t>
            </a:r>
            <a:r>
              <a:rPr lang="en" sz="19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sh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", "-c"]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     - while true; do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date &gt;&gt; /html/</a:t>
            </a:r>
            <a:r>
              <a:rPr lang="en" sz="19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sleep 5;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       done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volumeMounts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mountPath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/html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volumes: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9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emptyDir</a:t>
            </a:r>
            <a:r>
              <a:rPr lang="en" sz="19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9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5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78257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VOLUMES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B1794C-19C3-584E-B7B9-B5DDC3FB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98" y="2148840"/>
            <a:ext cx="11688461" cy="73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66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PERSISTENTVOLUME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0" y="2095202"/>
            <a:ext cx="8002799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>
                <a:solidFill>
                  <a:srgbClr val="FF5433"/>
                </a:solidFill>
              </a:rPr>
              <a:t>capacity.storage</a:t>
            </a:r>
            <a:r>
              <a:rPr lang="en" sz="3500" dirty="0">
                <a:solidFill>
                  <a:srgbClr val="FF5433"/>
                </a:solidFill>
              </a:rPr>
              <a:t>: </a:t>
            </a:r>
            <a:r>
              <a:rPr lang="ru-RU" sz="3500" dirty="0">
                <a:solidFill>
                  <a:schemeClr val="bg1"/>
                </a:solidFill>
              </a:rPr>
              <a:t>общий объем запрашиваемого </a:t>
            </a:r>
            <a:r>
              <a:rPr lang="en" sz="3500" dirty="0">
                <a:solidFill>
                  <a:schemeClr val="bg1"/>
                </a:solidFill>
              </a:rPr>
              <a:t>storage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>
                <a:solidFill>
                  <a:srgbClr val="FF5433"/>
                </a:solidFill>
              </a:rPr>
              <a:t>accessModes</a:t>
            </a:r>
            <a:r>
              <a:rPr lang="en" sz="3500" dirty="0">
                <a:solidFill>
                  <a:srgbClr val="FF5433"/>
                </a:solidFill>
              </a:rPr>
              <a:t>: </a:t>
            </a:r>
            <a:r>
              <a:rPr lang="ru-RU" sz="3500" dirty="0">
                <a:solidFill>
                  <a:schemeClr val="bg1"/>
                </a:solidFill>
              </a:rPr>
              <a:t>список поддерживаемых режимов подключения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>
                <a:solidFill>
                  <a:schemeClr val="bg1"/>
                </a:solidFill>
              </a:rPr>
              <a:t>ReadWriteOnce</a:t>
            </a:r>
            <a:endParaRPr lang="en" sz="35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>
                <a:solidFill>
                  <a:schemeClr val="bg1"/>
                </a:solidFill>
              </a:rPr>
              <a:t>ReadWriteMany</a:t>
            </a:r>
            <a:endParaRPr lang="en" sz="35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>
                <a:solidFill>
                  <a:schemeClr val="bg1"/>
                </a:solidFill>
              </a:rPr>
              <a:t>ReadOnlyMany</a:t>
            </a:r>
            <a:endParaRPr lang="en" sz="3500" dirty="0">
              <a:solidFill>
                <a:schemeClr val="bg1"/>
              </a:solidFill>
            </a:endParaRP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91700" y="2320093"/>
            <a:ext cx="7437900" cy="70144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24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</a:t>
            </a:r>
            <a:endParaRPr lang="en" sz="24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4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nfsserver</a:t>
            </a:r>
            <a:endParaRPr lang="en" sz="24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capacity: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storage: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50Gi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volumeMode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Filesystem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accessModes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lang="en" sz="24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ReadWriteOnce</a:t>
            </a:r>
            <a:endParaRPr lang="en" sz="24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   - </a:t>
            </a:r>
            <a:r>
              <a:rPr lang="en" sz="24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ReadWriteMany</a:t>
            </a:r>
            <a:endParaRPr lang="en" sz="24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persistentVolumeReclaimPolicy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storageClassName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slow</a:t>
            </a:r>
            <a:b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mountOptions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- hard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   - </a:t>
            </a:r>
            <a:r>
              <a:rPr lang="en" sz="24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nfsvers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=4.1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nfs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path: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/exports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server: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172.22.0.42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99398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PERSISTENTVOLUME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0" y="2095202"/>
            <a:ext cx="8002799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>
                <a:solidFill>
                  <a:srgbClr val="FF5433"/>
                </a:solidFill>
              </a:rPr>
              <a:t>persistentVolumeReclaimPolicy</a:t>
            </a:r>
            <a:r>
              <a:rPr lang="en" sz="3500" dirty="0">
                <a:solidFill>
                  <a:srgbClr val="FF5433"/>
                </a:solidFill>
              </a:rPr>
              <a:t>: </a:t>
            </a:r>
            <a:r>
              <a:rPr lang="ru-RU" sz="3500" dirty="0">
                <a:solidFill>
                  <a:schemeClr val="bg1"/>
                </a:solidFill>
              </a:rPr>
              <a:t>поведение для </a:t>
            </a:r>
            <a:r>
              <a:rPr lang="en" sz="3500" dirty="0">
                <a:solidFill>
                  <a:schemeClr val="bg1"/>
                </a:solidFill>
              </a:rPr>
              <a:t>PVC, </a:t>
            </a:r>
            <a:r>
              <a:rPr lang="ru-RU" sz="3500" dirty="0">
                <a:solidFill>
                  <a:schemeClr val="bg1"/>
                </a:solidFill>
              </a:rPr>
              <a:t>которые были удалены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>
                <a:solidFill>
                  <a:srgbClr val="FF5433"/>
                </a:solidFill>
              </a:rPr>
              <a:t>Retain</a:t>
            </a:r>
            <a:r>
              <a:rPr lang="en" sz="3500" dirty="0">
                <a:solidFill>
                  <a:schemeClr val="bg1"/>
                </a:solidFill>
              </a:rPr>
              <a:t> – </a:t>
            </a:r>
            <a:r>
              <a:rPr lang="ru-RU" sz="3500" dirty="0">
                <a:solidFill>
                  <a:schemeClr val="bg1"/>
                </a:solidFill>
              </a:rPr>
              <a:t>остается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>
                <a:solidFill>
                  <a:srgbClr val="FF5433"/>
                </a:solidFill>
              </a:rPr>
              <a:t>Delete</a:t>
            </a:r>
            <a:r>
              <a:rPr lang="en" sz="3500" dirty="0">
                <a:solidFill>
                  <a:schemeClr val="bg1"/>
                </a:solidFill>
              </a:rPr>
              <a:t> – </a:t>
            </a:r>
            <a:r>
              <a:rPr lang="ru-RU" sz="3500" dirty="0">
                <a:solidFill>
                  <a:schemeClr val="bg1"/>
                </a:solidFill>
              </a:rPr>
              <a:t>удаляется методом </a:t>
            </a:r>
            <a:r>
              <a:rPr lang="en" sz="3500" dirty="0">
                <a:solidFill>
                  <a:schemeClr val="bg1"/>
                </a:solidFill>
              </a:rPr>
              <a:t>storage provider-</a:t>
            </a:r>
            <a:r>
              <a:rPr lang="ru-RU" sz="3500" dirty="0">
                <a:solidFill>
                  <a:schemeClr val="bg1"/>
                </a:solidFill>
              </a:rPr>
              <a:t>а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>
                <a:solidFill>
                  <a:srgbClr val="FF5433"/>
                </a:solidFill>
              </a:rPr>
              <a:t>storageClassName</a:t>
            </a:r>
            <a:r>
              <a:rPr lang="en" sz="3500" dirty="0">
                <a:solidFill>
                  <a:srgbClr val="FF5433"/>
                </a:solidFill>
              </a:rPr>
              <a:t>: </a:t>
            </a:r>
            <a:r>
              <a:rPr lang="ru-RU" sz="3500" dirty="0">
                <a:solidFill>
                  <a:schemeClr val="bg1"/>
                </a:solidFill>
              </a:rPr>
              <a:t>имя класса </a:t>
            </a:r>
            <a:r>
              <a:rPr lang="en" sz="35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91700" y="2320093"/>
            <a:ext cx="7437900" cy="70144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24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</a:t>
            </a:r>
            <a:endParaRPr lang="en" sz="24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24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nfsserver</a:t>
            </a:r>
            <a:endParaRPr lang="en" sz="24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capacity: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storage: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50Gi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volumeMode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Filesystem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accessModes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lang="en" sz="24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ReadWriteOnce</a:t>
            </a:r>
            <a:endParaRPr lang="en" sz="24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   - </a:t>
            </a:r>
            <a:r>
              <a:rPr lang="en" sz="24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ReadWriteMany</a:t>
            </a:r>
            <a:endParaRPr lang="en" sz="24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persistentVolumeReclaimPolicy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storageClassName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slow</a:t>
            </a:r>
            <a:b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mountOptions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- hard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    - </a:t>
            </a:r>
            <a:r>
              <a:rPr lang="en" sz="24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nfsvers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=4.1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4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nfs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path: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/exports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24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server: </a:t>
            </a:r>
            <a:r>
              <a:rPr lang="en" sz="24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172.22.0.42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359527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PERSISTENTVOLUME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0" y="2095202"/>
            <a:ext cx="8002799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>
                <a:solidFill>
                  <a:srgbClr val="FF5433"/>
                </a:solidFill>
              </a:rPr>
              <a:t>resource.requests.storage</a:t>
            </a:r>
            <a:r>
              <a:rPr lang="en" sz="3500" dirty="0">
                <a:solidFill>
                  <a:srgbClr val="FF5433"/>
                </a:solidFill>
              </a:rPr>
              <a:t>: </a:t>
            </a:r>
            <a:r>
              <a:rPr lang="ru-RU" sz="3500" dirty="0">
                <a:solidFill>
                  <a:schemeClr val="bg1"/>
                </a:solidFill>
              </a:rPr>
              <a:t>желаемый размер для </a:t>
            </a:r>
            <a:r>
              <a:rPr lang="en" sz="3500" dirty="0">
                <a:solidFill>
                  <a:schemeClr val="bg1"/>
                </a:solidFill>
              </a:rPr>
              <a:t>storage class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 err="1">
                <a:solidFill>
                  <a:srgbClr val="FF5433"/>
                </a:solidFill>
              </a:rPr>
              <a:t>storageClassName</a:t>
            </a:r>
            <a:r>
              <a:rPr lang="en" sz="3500" dirty="0">
                <a:solidFill>
                  <a:srgbClr val="FF5433"/>
                </a:solidFill>
              </a:rPr>
              <a:t>: </a:t>
            </a:r>
            <a:r>
              <a:rPr lang="ru-RU" sz="3500" dirty="0">
                <a:solidFill>
                  <a:schemeClr val="bg1"/>
                </a:solidFill>
              </a:rPr>
              <a:t>имя класса </a:t>
            </a:r>
            <a:r>
              <a:rPr lang="en" sz="35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7" name="Google Shape;624;p90">
            <a:extLst>
              <a:ext uri="{FF2B5EF4-FFF2-40B4-BE49-F238E27FC236}">
                <a16:creationId xmlns:a16="http://schemas.microsoft.com/office/drawing/2014/main" id="{865C4BCD-EA65-CF48-88AB-2F5916D9F01F}"/>
              </a:ext>
            </a:extLst>
          </p:cNvPr>
          <p:cNvSpPr txBox="1">
            <a:spLocks/>
          </p:cNvSpPr>
          <p:nvPr/>
        </p:nvSpPr>
        <p:spPr>
          <a:xfrm>
            <a:off x="791700" y="2320093"/>
            <a:ext cx="7629286" cy="701449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PersistentVolumeClaim</a:t>
            </a:r>
            <a:endParaRPr lang="en" sz="30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3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nginx-pvc-ssd</a:t>
            </a:r>
            <a:endParaRPr lang="en" sz="30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storageClassName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"csi-ko1-ssd"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accessModes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ReadWriteOnce</a:t>
            </a:r>
            <a:endParaRPr lang="en" sz="30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resources: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  requests: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storage: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30Gi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24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F78D5F-200F-EF48-88E2-7811DF8F4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608012"/>
            <a:ext cx="2726575" cy="27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7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ФАЗЫ </a:t>
            </a:r>
            <a:r>
              <a:rPr lang="en-US" dirty="0"/>
              <a:t>PV</a:t>
            </a:r>
            <a:endParaRPr lang="ru-RU" dirty="0"/>
          </a:p>
        </p:txBody>
      </p:sp>
      <p:sp>
        <p:nvSpPr>
          <p:cNvPr id="7" name="Google Shape;1098;p151">
            <a:extLst>
              <a:ext uri="{FF2B5EF4-FFF2-40B4-BE49-F238E27FC236}">
                <a16:creationId xmlns:a16="http://schemas.microsoft.com/office/drawing/2014/main" id="{D5EE3EF6-D769-CA4D-9DD9-621C84265D56}"/>
              </a:ext>
            </a:extLst>
          </p:cNvPr>
          <p:cNvSpPr txBox="1">
            <a:spLocks/>
          </p:cNvSpPr>
          <p:nvPr/>
        </p:nvSpPr>
        <p:spPr>
          <a:xfrm>
            <a:off x="763199" y="2324112"/>
            <a:ext cx="3706490" cy="6814345"/>
          </a:xfrm>
          <a:prstGeom prst="rect">
            <a:avLst/>
          </a:prstGeom>
          <a:solidFill>
            <a:srgbClr val="FF5433"/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Available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" sz="3500" b="1" dirty="0">
              <a:solidFill>
                <a:schemeClr val="bg1"/>
              </a:solidFill>
              <a:latin typeface="Roboto Mono" pitchFamily="49" charset="0"/>
              <a:ea typeface="Roboto Mono" pitchFamily="49" charset="0"/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PV </a:t>
            </a:r>
            <a:r>
              <a:rPr lang="ru-RU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готов и доступен для потребления</a:t>
            </a:r>
            <a:r>
              <a:rPr lang="ru-RU" sz="2200" dirty="0"/>
              <a:t>.</a:t>
            </a:r>
          </a:p>
        </p:txBody>
      </p:sp>
      <p:sp>
        <p:nvSpPr>
          <p:cNvPr id="8" name="Google Shape;1099;p151">
            <a:extLst>
              <a:ext uri="{FF2B5EF4-FFF2-40B4-BE49-F238E27FC236}">
                <a16:creationId xmlns:a16="http://schemas.microsoft.com/office/drawing/2014/main" id="{8F3295C5-B724-9549-8A90-DB2FAE534DF6}"/>
              </a:ext>
            </a:extLst>
          </p:cNvPr>
          <p:cNvSpPr txBox="1">
            <a:spLocks/>
          </p:cNvSpPr>
          <p:nvPr/>
        </p:nvSpPr>
        <p:spPr>
          <a:xfrm>
            <a:off x="4850824" y="2324112"/>
            <a:ext cx="3706490" cy="6814345"/>
          </a:xfrm>
          <a:prstGeom prst="rect">
            <a:avLst/>
          </a:prstGeom>
          <a:solidFill>
            <a:srgbClr val="FF5433">
              <a:alpha val="80000"/>
            </a:srgb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1">
              <a:lnSpc>
                <a:spcPct val="100000"/>
              </a:lnSpc>
              <a:spcBef>
                <a:spcPts val="600"/>
              </a:spcBef>
              <a:buFont typeface="Arial"/>
              <a:buNone/>
            </a:pPr>
            <a:r>
              <a:rPr lang="en-US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Bound</a:t>
            </a:r>
          </a:p>
          <a:p>
            <a:pPr marL="0" indent="0" hangingPunct="1">
              <a:lnSpc>
                <a:spcPct val="100000"/>
              </a:lnSpc>
              <a:spcBef>
                <a:spcPts val="600"/>
              </a:spcBef>
              <a:buFont typeface="Arial"/>
              <a:buNone/>
            </a:pPr>
            <a:endParaRPr lang="en-US" sz="3500" dirty="0">
              <a:solidFill>
                <a:schemeClr val="bg1"/>
              </a:solidFill>
              <a:latin typeface="Roboto Mono" pitchFamily="49" charset="0"/>
              <a:ea typeface="Roboto Mono" pitchFamily="49" charset="0"/>
            </a:endParaRPr>
          </a:p>
          <a:p>
            <a:pPr marL="0" indent="0" algn="ctr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PV </a:t>
            </a:r>
            <a:r>
              <a:rPr lang="ru-RU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подключен к </a:t>
            </a:r>
            <a:r>
              <a:rPr lang="en-US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claim.</a:t>
            </a:r>
          </a:p>
        </p:txBody>
      </p:sp>
      <p:sp>
        <p:nvSpPr>
          <p:cNvPr id="9" name="Google Shape;1100;p151">
            <a:extLst>
              <a:ext uri="{FF2B5EF4-FFF2-40B4-BE49-F238E27FC236}">
                <a16:creationId xmlns:a16="http://schemas.microsoft.com/office/drawing/2014/main" id="{F98AA614-EA40-B046-A46C-401218B89D25}"/>
              </a:ext>
            </a:extLst>
          </p:cNvPr>
          <p:cNvSpPr txBox="1">
            <a:spLocks/>
          </p:cNvSpPr>
          <p:nvPr/>
        </p:nvSpPr>
        <p:spPr>
          <a:xfrm>
            <a:off x="8848430" y="2324112"/>
            <a:ext cx="3706490" cy="6814345"/>
          </a:xfrm>
          <a:prstGeom prst="rect">
            <a:avLst/>
          </a:prstGeom>
          <a:solidFill>
            <a:srgbClr val="FF5433">
              <a:alpha val="60000"/>
            </a:srgb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1">
              <a:lnSpc>
                <a:spcPct val="100000"/>
              </a:lnSpc>
              <a:spcBef>
                <a:spcPts val="600"/>
              </a:spcBef>
              <a:buFont typeface="Arial"/>
              <a:buNone/>
            </a:pPr>
            <a:r>
              <a:rPr lang="en-US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Released</a:t>
            </a:r>
          </a:p>
          <a:p>
            <a:pPr marL="0" indent="0" algn="ctr" hangingPunct="1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3500" b="1" dirty="0">
              <a:solidFill>
                <a:schemeClr val="bg1"/>
              </a:solidFill>
              <a:latin typeface="Roboto Mono" pitchFamily="49" charset="0"/>
              <a:ea typeface="Roboto Mono" pitchFamily="49" charset="0"/>
            </a:endParaRPr>
          </a:p>
          <a:p>
            <a:pPr marL="0" indent="0" algn="ctr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-RU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Связанный </a:t>
            </a:r>
            <a:r>
              <a:rPr lang="en-US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PVC </a:t>
            </a:r>
            <a:r>
              <a:rPr lang="ru-RU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был удален и </a:t>
            </a:r>
            <a:r>
              <a:rPr lang="en-US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PV </a:t>
            </a:r>
            <a:r>
              <a:rPr lang="ru-RU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ожидает </a:t>
            </a:r>
            <a:r>
              <a:rPr lang="ru-RU" sz="35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переподключения</a:t>
            </a:r>
            <a:r>
              <a:rPr lang="ru-RU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.</a:t>
            </a:r>
          </a:p>
        </p:txBody>
      </p:sp>
      <p:sp>
        <p:nvSpPr>
          <p:cNvPr id="10" name="Google Shape;1101;p151">
            <a:extLst>
              <a:ext uri="{FF2B5EF4-FFF2-40B4-BE49-F238E27FC236}">
                <a16:creationId xmlns:a16="http://schemas.microsoft.com/office/drawing/2014/main" id="{F8C5BE0E-2D66-7544-B83C-CACC3A351038}"/>
              </a:ext>
            </a:extLst>
          </p:cNvPr>
          <p:cNvSpPr txBox="1">
            <a:spLocks/>
          </p:cNvSpPr>
          <p:nvPr/>
        </p:nvSpPr>
        <p:spPr>
          <a:xfrm>
            <a:off x="12846036" y="2324112"/>
            <a:ext cx="3706490" cy="6814345"/>
          </a:xfrm>
          <a:prstGeom prst="rect">
            <a:avLst/>
          </a:prstGeom>
          <a:solidFill>
            <a:srgbClr val="FF5433">
              <a:alpha val="40000"/>
            </a:srgb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1">
              <a:lnSpc>
                <a:spcPct val="100000"/>
              </a:lnSpc>
              <a:spcBef>
                <a:spcPts val="600"/>
              </a:spcBef>
              <a:buFont typeface="Arial"/>
              <a:buNone/>
            </a:pPr>
            <a:r>
              <a:rPr lang="en-US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Failed</a:t>
            </a:r>
          </a:p>
          <a:p>
            <a:pPr marL="0" indent="0" algn="ctr" hangingPunct="1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3500" b="1" dirty="0">
              <a:solidFill>
                <a:schemeClr val="bg1"/>
              </a:solidFill>
              <a:latin typeface="Roboto Mono" pitchFamily="49" charset="0"/>
              <a:ea typeface="Roboto Mono" pitchFamily="49" charset="0"/>
            </a:endParaRPr>
          </a:p>
          <a:p>
            <a:pPr marL="0" indent="0" algn="ctr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ru-RU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Произошла ошибка </a:t>
            </a:r>
            <a:r>
              <a:rPr lang="ru-RU" sz="35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переподключения</a:t>
            </a:r>
            <a:r>
              <a:rPr lang="ru-RU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35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PV.</a:t>
            </a:r>
            <a:endParaRPr lang="en-US" sz="3500" b="1" dirty="0">
              <a:solidFill>
                <a:schemeClr val="bg1"/>
              </a:solidFill>
              <a:latin typeface="Roboto Mono" pitchFamily="49" charset="0"/>
              <a:ea typeface="Roboto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929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Текст 35">
            <a:extLst>
              <a:ext uri="{FF2B5EF4-FFF2-40B4-BE49-F238E27FC236}">
                <a16:creationId xmlns:a16="http://schemas.microsoft.com/office/drawing/2014/main" id="{C8616F17-ED51-B240-A257-9BD0A4CBB997}"/>
              </a:ext>
            </a:extLst>
          </p:cNvPr>
          <p:cNvSpPr txBox="1">
            <a:spLocks/>
          </p:cNvSpPr>
          <p:nvPr/>
        </p:nvSpPr>
        <p:spPr>
          <a:xfrm>
            <a:off x="3008701" y="3855457"/>
            <a:ext cx="2085099" cy="201002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3" name="Текст 35">
            <a:extLst>
              <a:ext uri="{FF2B5EF4-FFF2-40B4-BE49-F238E27FC236}">
                <a16:creationId xmlns:a16="http://schemas.microsoft.com/office/drawing/2014/main" id="{4345F163-190B-9249-831A-75F374770073}"/>
              </a:ext>
            </a:extLst>
          </p:cNvPr>
          <p:cNvSpPr txBox="1">
            <a:spLocks/>
          </p:cNvSpPr>
          <p:nvPr/>
        </p:nvSpPr>
        <p:spPr>
          <a:xfrm>
            <a:off x="5251007" y="3883167"/>
            <a:ext cx="2088822" cy="198231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4" name="Текст 35">
            <a:extLst>
              <a:ext uri="{FF2B5EF4-FFF2-40B4-BE49-F238E27FC236}">
                <a16:creationId xmlns:a16="http://schemas.microsoft.com/office/drawing/2014/main" id="{7D114A8D-154A-CF45-968F-D404893DCA07}"/>
              </a:ext>
            </a:extLst>
          </p:cNvPr>
          <p:cNvSpPr txBox="1">
            <a:spLocks/>
          </p:cNvSpPr>
          <p:nvPr/>
        </p:nvSpPr>
        <p:spPr>
          <a:xfrm>
            <a:off x="7496510" y="3910876"/>
            <a:ext cx="2088822" cy="198231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5" name="Текст 35">
            <a:extLst>
              <a:ext uri="{FF2B5EF4-FFF2-40B4-BE49-F238E27FC236}">
                <a16:creationId xmlns:a16="http://schemas.microsoft.com/office/drawing/2014/main" id="{3BD52C21-0B8B-5241-92CF-A777A6EB4438}"/>
              </a:ext>
            </a:extLst>
          </p:cNvPr>
          <p:cNvSpPr txBox="1">
            <a:spLocks/>
          </p:cNvSpPr>
          <p:nvPr/>
        </p:nvSpPr>
        <p:spPr>
          <a:xfrm>
            <a:off x="9742013" y="3938585"/>
            <a:ext cx="2074372" cy="412476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6" name="Текст 35">
            <a:extLst>
              <a:ext uri="{FF2B5EF4-FFF2-40B4-BE49-F238E27FC236}">
                <a16:creationId xmlns:a16="http://schemas.microsoft.com/office/drawing/2014/main" id="{6E9AB111-7D78-2549-8135-3B97AE41888C}"/>
              </a:ext>
            </a:extLst>
          </p:cNvPr>
          <p:cNvSpPr txBox="1">
            <a:spLocks/>
          </p:cNvSpPr>
          <p:nvPr/>
        </p:nvSpPr>
        <p:spPr>
          <a:xfrm>
            <a:off x="4246723" y="6432403"/>
            <a:ext cx="3229662" cy="163094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7" name="Текст 35">
            <a:extLst>
              <a:ext uri="{FF2B5EF4-FFF2-40B4-BE49-F238E27FC236}">
                <a16:creationId xmlns:a16="http://schemas.microsoft.com/office/drawing/2014/main" id="{5D908B8C-F6D9-574D-B003-A1A4315FB141}"/>
              </a:ext>
            </a:extLst>
          </p:cNvPr>
          <p:cNvSpPr txBox="1">
            <a:spLocks/>
          </p:cNvSpPr>
          <p:nvPr/>
        </p:nvSpPr>
        <p:spPr>
          <a:xfrm>
            <a:off x="763199" y="6487821"/>
            <a:ext cx="3248880" cy="157552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1" name="Текст 35">
            <a:extLst>
              <a:ext uri="{FF2B5EF4-FFF2-40B4-BE49-F238E27FC236}">
                <a16:creationId xmlns:a16="http://schemas.microsoft.com/office/drawing/2014/main" id="{CFEBEABA-4FA1-FE4F-8676-DC8CDED7A37E}"/>
              </a:ext>
            </a:extLst>
          </p:cNvPr>
          <p:cNvSpPr txBox="1">
            <a:spLocks/>
          </p:cNvSpPr>
          <p:nvPr/>
        </p:nvSpPr>
        <p:spPr>
          <a:xfrm>
            <a:off x="763200" y="3786185"/>
            <a:ext cx="2098953" cy="207929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500" dirty="0">
                <a:solidFill>
                  <a:srgbClr val="FF5433"/>
                </a:solidFill>
              </a:rPr>
              <a:t>BIG DATA + K8S. </a:t>
            </a:r>
            <a:r>
              <a:rPr lang="ru-RU" sz="4500" dirty="0">
                <a:solidFill>
                  <a:schemeClr val="bg1"/>
                </a:solidFill>
              </a:rPr>
              <a:t>КОМПЛЕКСНАЯ ПЛАТФОРМА ДЛЯ РАБОТЫ С ДАННЫМИ: ТРАДИЦИОННЫЙ ПОДХОД</a:t>
            </a:r>
          </a:p>
          <a:p>
            <a:endParaRPr lang="ru-RU" dirty="0">
              <a:solidFill>
                <a:srgbClr val="FF5433"/>
              </a:solidFill>
            </a:endParaRPr>
          </a:p>
        </p:txBody>
      </p:sp>
      <p:sp>
        <p:nvSpPr>
          <p:cNvPr id="101" name="Текст 35">
            <a:extLst>
              <a:ext uri="{FF2B5EF4-FFF2-40B4-BE49-F238E27FC236}">
                <a16:creationId xmlns:a16="http://schemas.microsoft.com/office/drawing/2014/main" id="{444544EA-511A-2C47-AC81-4718894D6E74}"/>
              </a:ext>
            </a:extLst>
          </p:cNvPr>
          <p:cNvSpPr txBox="1">
            <a:spLocks/>
          </p:cNvSpPr>
          <p:nvPr/>
        </p:nvSpPr>
        <p:spPr>
          <a:xfrm>
            <a:off x="763199" y="3370548"/>
            <a:ext cx="2098953" cy="588871"/>
          </a:xfrm>
          <a:prstGeom prst="rect">
            <a:avLst/>
          </a:prstGeom>
          <a:solidFill>
            <a:srgbClr val="FF5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 pitchFamily="49" charset="0"/>
                <a:ea typeface="Roboto Mono" pitchFamily="49" charset="0"/>
                <a:cs typeface="Calibri"/>
                <a:sym typeface="Calibri"/>
              </a:rPr>
              <a:t>Источники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 pitchFamily="49" charset="0"/>
              <a:ea typeface="Roboto Mono" pitchFamily="49" charset="0"/>
              <a:cs typeface="Calibri"/>
              <a:sym typeface="Calibri"/>
            </a:endParaRPr>
          </a:p>
        </p:txBody>
      </p:sp>
      <p:sp>
        <p:nvSpPr>
          <p:cNvPr id="102" name="Текст 36">
            <a:extLst>
              <a:ext uri="{FF2B5EF4-FFF2-40B4-BE49-F238E27FC236}">
                <a16:creationId xmlns:a16="http://schemas.microsoft.com/office/drawing/2014/main" id="{2DBBFC37-E346-814C-B5CE-B6B34E381639}"/>
              </a:ext>
            </a:extLst>
          </p:cNvPr>
          <p:cNvSpPr txBox="1">
            <a:spLocks/>
          </p:cNvSpPr>
          <p:nvPr/>
        </p:nvSpPr>
        <p:spPr>
          <a:xfrm>
            <a:off x="3004954" y="3370548"/>
            <a:ext cx="2098953" cy="588871"/>
          </a:xfrm>
          <a:prstGeom prst="rect">
            <a:avLst/>
          </a:prstGeom>
          <a:solidFill>
            <a:srgbClr val="FF5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 pitchFamily="49" charset="0"/>
                <a:ea typeface="Roboto Mono" pitchFamily="49" charset="0"/>
                <a:cs typeface="Calibri"/>
                <a:sym typeface="Calibri"/>
              </a:rPr>
              <a:t>Обработка</a:t>
            </a:r>
          </a:p>
        </p:txBody>
      </p:sp>
      <p:sp>
        <p:nvSpPr>
          <p:cNvPr id="103" name="Текст 37">
            <a:extLst>
              <a:ext uri="{FF2B5EF4-FFF2-40B4-BE49-F238E27FC236}">
                <a16:creationId xmlns:a16="http://schemas.microsoft.com/office/drawing/2014/main" id="{5FB4A2B4-1E1F-4E46-BDC9-F2EB98D3EED3}"/>
              </a:ext>
            </a:extLst>
          </p:cNvPr>
          <p:cNvSpPr txBox="1">
            <a:spLocks/>
          </p:cNvSpPr>
          <p:nvPr/>
        </p:nvSpPr>
        <p:spPr>
          <a:xfrm>
            <a:off x="5246709" y="3370548"/>
            <a:ext cx="2098953" cy="588871"/>
          </a:xfrm>
          <a:prstGeom prst="rect">
            <a:avLst/>
          </a:prstGeom>
          <a:solidFill>
            <a:srgbClr val="FF5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 pitchFamily="49" charset="0"/>
                <a:ea typeface="Roboto Mono" pitchFamily="49" charset="0"/>
                <a:cs typeface="Calibri"/>
                <a:sym typeface="Calibri"/>
              </a:rPr>
              <a:t>Хранение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 pitchFamily="49" charset="0"/>
              <a:ea typeface="Roboto Mono" pitchFamily="49" charset="0"/>
              <a:cs typeface="Calibri"/>
              <a:sym typeface="Calibri"/>
            </a:endParaRPr>
          </a:p>
        </p:txBody>
      </p:sp>
      <p:sp>
        <p:nvSpPr>
          <p:cNvPr id="104" name="Текст 38">
            <a:extLst>
              <a:ext uri="{FF2B5EF4-FFF2-40B4-BE49-F238E27FC236}">
                <a16:creationId xmlns:a16="http://schemas.microsoft.com/office/drawing/2014/main" id="{8BAB9E61-515A-F440-8172-86A56B7C95F0}"/>
              </a:ext>
            </a:extLst>
          </p:cNvPr>
          <p:cNvSpPr txBox="1">
            <a:spLocks/>
          </p:cNvSpPr>
          <p:nvPr/>
        </p:nvSpPr>
        <p:spPr>
          <a:xfrm>
            <a:off x="7488464" y="3370548"/>
            <a:ext cx="2098953" cy="588871"/>
          </a:xfrm>
          <a:prstGeom prst="rect">
            <a:avLst/>
          </a:prstGeom>
          <a:solidFill>
            <a:srgbClr val="FF5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 pitchFamily="49" charset="0"/>
                <a:ea typeface="Roboto Mono" pitchFamily="49" charset="0"/>
                <a:cs typeface="Calibri"/>
                <a:sym typeface="Calibri"/>
              </a:rPr>
              <a:t>Анализ 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 pitchFamily="49" charset="0"/>
              <a:ea typeface="Roboto Mono" pitchFamily="49" charset="0"/>
              <a:cs typeface="Calibri"/>
              <a:sym typeface="Calibri"/>
            </a:endParaRPr>
          </a:p>
        </p:txBody>
      </p:sp>
      <p:sp>
        <p:nvSpPr>
          <p:cNvPr id="105" name="Текст 39">
            <a:extLst>
              <a:ext uri="{FF2B5EF4-FFF2-40B4-BE49-F238E27FC236}">
                <a16:creationId xmlns:a16="http://schemas.microsoft.com/office/drawing/2014/main" id="{77E68C75-349F-4148-BFA5-C3A09B1A4450}"/>
              </a:ext>
            </a:extLst>
          </p:cNvPr>
          <p:cNvSpPr txBox="1">
            <a:spLocks/>
          </p:cNvSpPr>
          <p:nvPr/>
        </p:nvSpPr>
        <p:spPr>
          <a:xfrm>
            <a:off x="9730219" y="3370548"/>
            <a:ext cx="2098953" cy="588871"/>
          </a:xfrm>
          <a:prstGeom prst="rect">
            <a:avLst/>
          </a:prstGeom>
          <a:solidFill>
            <a:srgbClr val="FF5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 pitchFamily="49" charset="0"/>
                <a:ea typeface="Roboto Mono" pitchFamily="49" charset="0"/>
                <a:cs typeface="Calibri"/>
                <a:sym typeface="Calibri"/>
              </a:rPr>
              <a:t>Визуализация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 pitchFamily="49" charset="0"/>
              <a:ea typeface="Roboto Mono" pitchFamily="49" charset="0"/>
              <a:cs typeface="Calibri"/>
              <a:sym typeface="Calibri"/>
            </a:endParaRPr>
          </a:p>
        </p:txBody>
      </p:sp>
      <p:sp>
        <p:nvSpPr>
          <p:cNvPr id="106" name="Текст 40">
            <a:extLst>
              <a:ext uri="{FF2B5EF4-FFF2-40B4-BE49-F238E27FC236}">
                <a16:creationId xmlns:a16="http://schemas.microsoft.com/office/drawing/2014/main" id="{B6482D3B-9D91-7E40-856C-33B3AC1782A8}"/>
              </a:ext>
            </a:extLst>
          </p:cNvPr>
          <p:cNvSpPr txBox="1">
            <a:spLocks/>
          </p:cNvSpPr>
          <p:nvPr/>
        </p:nvSpPr>
        <p:spPr>
          <a:xfrm>
            <a:off x="763199" y="6369386"/>
            <a:ext cx="3248880" cy="569208"/>
          </a:xfrm>
          <a:prstGeom prst="rect">
            <a:avLst/>
          </a:prstGeom>
          <a:solidFill>
            <a:srgbClr val="FF5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 pitchFamily="49" charset="0"/>
                <a:ea typeface="Roboto Mono" pitchFamily="49" charset="0"/>
                <a:cs typeface="Calibri"/>
                <a:sym typeface="Calibri"/>
              </a:rPr>
              <a:t>Оркестрация 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 pitchFamily="49" charset="0"/>
              <a:ea typeface="Roboto Mono" pitchFamily="49" charset="0"/>
              <a:cs typeface="Calibri"/>
              <a:sym typeface="Calibri"/>
            </a:endParaRPr>
          </a:p>
        </p:txBody>
      </p:sp>
      <p:sp>
        <p:nvSpPr>
          <p:cNvPr id="107" name="Текст 41">
            <a:extLst>
              <a:ext uri="{FF2B5EF4-FFF2-40B4-BE49-F238E27FC236}">
                <a16:creationId xmlns:a16="http://schemas.microsoft.com/office/drawing/2014/main" id="{ADFD9D12-017B-BD40-8931-A09EF5BAD039}"/>
              </a:ext>
            </a:extLst>
          </p:cNvPr>
          <p:cNvSpPr txBox="1">
            <a:spLocks/>
          </p:cNvSpPr>
          <p:nvPr/>
        </p:nvSpPr>
        <p:spPr>
          <a:xfrm>
            <a:off x="4246722" y="6369386"/>
            <a:ext cx="3229662" cy="569208"/>
          </a:xfrm>
          <a:prstGeom prst="rect">
            <a:avLst/>
          </a:prstGeom>
          <a:solidFill>
            <a:srgbClr val="FF5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 pitchFamily="49" charset="0"/>
                <a:ea typeface="Roboto Mono" pitchFamily="49" charset="0"/>
                <a:cs typeface="Calibri"/>
                <a:sym typeface="Calibri"/>
              </a:rPr>
              <a:t>Песочницы для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 pitchFamily="49" charset="0"/>
                <a:ea typeface="Roboto Mono" pitchFamily="49" charset="0"/>
                <a:cs typeface="Calibri"/>
                <a:sym typeface="Calibri"/>
              </a:rPr>
              <a:t>DS</a:t>
            </a:r>
          </a:p>
        </p:txBody>
      </p:sp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D8783BB3-1482-8A48-A068-E647F165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79" y="4327633"/>
            <a:ext cx="1352992" cy="633628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E815AA73-BB12-934B-AEE4-14C77E73D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87" y="5312467"/>
            <a:ext cx="1188776" cy="307623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A4790EA2-590C-444F-B5A0-9C0A3D33A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578" y="5301708"/>
            <a:ext cx="1305704" cy="466789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2EA93C94-716F-E746-938D-3363366B9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788" y="4235099"/>
            <a:ext cx="881284" cy="881284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04E52E4A-1D70-3540-B9DE-9803C51DAC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294"/>
          <a:stretch/>
        </p:blipFill>
        <p:spPr>
          <a:xfrm>
            <a:off x="5792721" y="5315012"/>
            <a:ext cx="1006928" cy="410784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38B4FD4B-96D1-DD4B-9018-6A8A5F9FB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8903" y="4246052"/>
            <a:ext cx="974564" cy="234984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B7F77834-6BB7-C349-AFC6-9EEC767F6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2424" y="4662737"/>
            <a:ext cx="1387523" cy="202471"/>
          </a:xfrm>
          <a:prstGeom prst="rect">
            <a:avLst/>
          </a:prstGeom>
        </p:spPr>
      </p:pic>
      <p:pic>
        <p:nvPicPr>
          <p:cNvPr id="115" name="Picture 2">
            <a:extLst>
              <a:ext uri="{FF2B5EF4-FFF2-40B4-BE49-F238E27FC236}">
                <a16:creationId xmlns:a16="http://schemas.microsoft.com/office/drawing/2014/main" id="{4E7CFFC3-9856-144B-B4B0-F4BAFD33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85" y="5047747"/>
            <a:ext cx="1145800" cy="21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9FB9885C-350E-1F43-BB55-FE3AA64C7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82" b="22294"/>
          <a:stretch/>
        </p:blipFill>
        <p:spPr>
          <a:xfrm>
            <a:off x="8013496" y="5521612"/>
            <a:ext cx="1006928" cy="293517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A88DB7F3-86E1-2340-8CEA-EA31E3523D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99" b="25457"/>
          <a:stretch/>
        </p:blipFill>
        <p:spPr>
          <a:xfrm>
            <a:off x="8113480" y="4555627"/>
            <a:ext cx="811860" cy="481781"/>
          </a:xfrm>
          <a:prstGeom prst="rect">
            <a:avLst/>
          </a:prstGeom>
        </p:spPr>
      </p:pic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20FADDDF-F45E-DE44-A794-8952F868D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3645" y="4278565"/>
            <a:ext cx="1387523" cy="202471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708ECFA5-4A18-524A-A90E-9BC5DE2A81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5" t="13809" r="5235" b="13809"/>
          <a:stretch/>
        </p:blipFill>
        <p:spPr>
          <a:xfrm>
            <a:off x="7922000" y="5111999"/>
            <a:ext cx="1168994" cy="337868"/>
          </a:xfrm>
          <a:prstGeom prst="rect">
            <a:avLst/>
          </a:prstGeom>
        </p:spPr>
      </p:pic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1A755450-D20E-D64F-9693-8CB47BBD582D}"/>
              </a:ext>
            </a:extLst>
          </p:cNvPr>
          <p:cNvGrpSpPr/>
          <p:nvPr/>
        </p:nvGrpSpPr>
        <p:grpSpPr>
          <a:xfrm>
            <a:off x="9853024" y="4194864"/>
            <a:ext cx="1846774" cy="3240530"/>
            <a:chOff x="9319304" y="2372399"/>
            <a:chExt cx="2034497" cy="3569930"/>
          </a:xfrm>
        </p:grpSpPr>
        <p:pic>
          <p:nvPicPr>
            <p:cNvPr id="121" name="Рисунок 120">
              <a:extLst>
                <a:ext uri="{FF2B5EF4-FFF2-40B4-BE49-F238E27FC236}">
                  <a16:creationId xmlns:a16="http://schemas.microsoft.com/office/drawing/2014/main" id="{1ADD5291-C417-7946-AFA8-C1DF9BF0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26738" y="2792551"/>
              <a:ext cx="1459047" cy="762352"/>
            </a:xfrm>
            <a:prstGeom prst="rect">
              <a:avLst/>
            </a:prstGeom>
          </p:spPr>
        </p:pic>
        <p:pic>
          <p:nvPicPr>
            <p:cNvPr id="122" name="Рисунок 121">
              <a:extLst>
                <a:ext uri="{FF2B5EF4-FFF2-40B4-BE49-F238E27FC236}">
                  <a16:creationId xmlns:a16="http://schemas.microsoft.com/office/drawing/2014/main" id="{293CEEFD-B7EF-C24C-BDAF-9BEA5E6B7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19304" y="2372399"/>
              <a:ext cx="2034497" cy="485228"/>
            </a:xfrm>
            <a:prstGeom prst="rect">
              <a:avLst/>
            </a:prstGeom>
          </p:spPr>
        </p:pic>
        <p:pic>
          <p:nvPicPr>
            <p:cNvPr id="123" name="Рисунок 122">
              <a:extLst>
                <a:ext uri="{FF2B5EF4-FFF2-40B4-BE49-F238E27FC236}">
                  <a16:creationId xmlns:a16="http://schemas.microsoft.com/office/drawing/2014/main" id="{7C0A4AAF-A194-204C-99CC-1EAE12F3B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97955" y="3510277"/>
              <a:ext cx="1016885" cy="528987"/>
            </a:xfrm>
            <a:prstGeom prst="rect">
              <a:avLst/>
            </a:prstGeom>
          </p:spPr>
        </p:pic>
        <p:pic>
          <p:nvPicPr>
            <p:cNvPr id="124" name="Рисунок 123">
              <a:extLst>
                <a:ext uri="{FF2B5EF4-FFF2-40B4-BE49-F238E27FC236}">
                  <a16:creationId xmlns:a16="http://schemas.microsoft.com/office/drawing/2014/main" id="{D5974A9E-3890-0743-B499-BE66486AB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91799" y="4117549"/>
              <a:ext cx="1289507" cy="631595"/>
            </a:xfrm>
            <a:prstGeom prst="rect">
              <a:avLst/>
            </a:prstGeom>
          </p:spPr>
        </p:pic>
        <p:pic>
          <p:nvPicPr>
            <p:cNvPr id="125" name="Рисунок 124">
              <a:extLst>
                <a:ext uri="{FF2B5EF4-FFF2-40B4-BE49-F238E27FC236}">
                  <a16:creationId xmlns:a16="http://schemas.microsoft.com/office/drawing/2014/main" id="{EC748EB0-0C0C-0C4E-84FD-775B9121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09138" y="4830598"/>
              <a:ext cx="1254831" cy="529383"/>
            </a:xfrm>
            <a:prstGeom prst="rect">
              <a:avLst/>
            </a:prstGeom>
          </p:spPr>
        </p:pic>
        <p:pic>
          <p:nvPicPr>
            <p:cNvPr id="126" name="Рисунок 125">
              <a:extLst>
                <a:ext uri="{FF2B5EF4-FFF2-40B4-BE49-F238E27FC236}">
                  <a16:creationId xmlns:a16="http://schemas.microsoft.com/office/drawing/2014/main" id="{BC117DE4-9733-274E-B714-3C137DB9B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69955" y="5514546"/>
              <a:ext cx="1133197" cy="427783"/>
            </a:xfrm>
            <a:prstGeom prst="rect">
              <a:avLst/>
            </a:prstGeom>
          </p:spPr>
        </p:pic>
      </p:grpSp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F37D0270-748E-DD44-BB89-066E0D3CB9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6179" y="7294501"/>
            <a:ext cx="1171387" cy="351416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94336235-9B37-C84C-B510-CFF8EC827BC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48387" y="7261693"/>
            <a:ext cx="1000344" cy="417033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8E7D9ACA-7F2E-9B4B-A479-63E422AAA9A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062" y="7285138"/>
            <a:ext cx="1378957" cy="372021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7A8156E9-70EE-E742-A8D7-4FC7270EEA7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30" y="7229081"/>
            <a:ext cx="1090391" cy="4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58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CBD5742-648B-E94A-902F-A558328A5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ХРАНЕНИЕ ДАННЫХ В </a:t>
            </a:r>
            <a:r>
              <a:rPr lang="en" dirty="0">
                <a:solidFill>
                  <a:schemeClr val="bg1"/>
                </a:solidFill>
              </a:rPr>
              <a:t>S3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0DFA1F-B412-A540-9DE6-974BABB58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8" y="2049482"/>
            <a:ext cx="15055921" cy="72393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3300" dirty="0"/>
              <a:t>Упрощение процесса хранения и передачи данных, </a:t>
            </a:r>
            <a:endParaRPr lang="en-US" sz="3300" dirty="0"/>
          </a:p>
          <a:p>
            <a:pPr>
              <a:lnSpc>
                <a:spcPct val="150000"/>
              </a:lnSpc>
            </a:pPr>
            <a:r>
              <a:rPr lang="ru-RU" sz="3300" dirty="0"/>
              <a:t>с отказоустойчивостью 99,99999</a:t>
            </a:r>
          </a:p>
          <a:p>
            <a:pPr>
              <a:lnSpc>
                <a:spcPct val="150000"/>
              </a:lnSpc>
            </a:pPr>
            <a:endParaRPr lang="en-US" sz="3300" dirty="0"/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300" dirty="0"/>
              <a:t>Экономия средств. </a:t>
            </a:r>
            <a:r>
              <a:rPr lang="en" sz="3300" dirty="0"/>
              <a:t>S3 </a:t>
            </a:r>
            <a:r>
              <a:rPr lang="ru-RU" sz="3300" dirty="0"/>
              <a:t>дешевле </a:t>
            </a:r>
            <a:r>
              <a:rPr lang="en" sz="3300" dirty="0"/>
              <a:t>HDFS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300" dirty="0"/>
              <a:t>Разделение </a:t>
            </a:r>
            <a:r>
              <a:rPr lang="en" sz="3300" dirty="0"/>
              <a:t>Storage </a:t>
            </a:r>
            <a:r>
              <a:rPr lang="ru-RU" sz="3300" dirty="0"/>
              <a:t>и </a:t>
            </a:r>
            <a:r>
              <a:rPr lang="en" sz="3300" dirty="0"/>
              <a:t>Compute-</a:t>
            </a:r>
            <a:r>
              <a:rPr lang="ru-RU" sz="3300" dirty="0"/>
              <a:t>мощностей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300" dirty="0"/>
              <a:t>Независимый </a:t>
            </a:r>
            <a:r>
              <a:rPr lang="ru-RU" sz="3300" dirty="0" err="1"/>
              <a:t>скейлинг</a:t>
            </a:r>
            <a:r>
              <a:rPr lang="ru-RU" sz="3300" dirty="0"/>
              <a:t> </a:t>
            </a:r>
            <a:r>
              <a:rPr lang="en" sz="3300" dirty="0"/>
              <a:t>Storage </a:t>
            </a:r>
            <a:r>
              <a:rPr lang="ru-RU" sz="3300" dirty="0"/>
              <a:t>и </a:t>
            </a:r>
            <a:r>
              <a:rPr lang="en" sz="3300" dirty="0"/>
              <a:t>Compute</a:t>
            </a:r>
          </a:p>
          <a:p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57158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A8EA887-4D65-2A4B-B986-C890F356B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ОСНОВНЫЕ КОНЦЕПЦИИ</a:t>
            </a:r>
            <a:r>
              <a:rPr lang="en-US" dirty="0">
                <a:solidFill>
                  <a:srgbClr val="FF5433"/>
                </a:solidFill>
              </a:rPr>
              <a:t> KUBERNETES</a:t>
            </a:r>
            <a:r>
              <a:rPr lang="ru-RU" dirty="0">
                <a:solidFill>
                  <a:srgbClr val="FF5433"/>
                </a:solidFill>
              </a:rPr>
              <a:t>. </a:t>
            </a:r>
            <a:r>
              <a:rPr lang="en-US" dirty="0"/>
              <a:t>AT LARGE SCALE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000E817-5134-BF4F-91BF-D789F7FFC61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3199" y="2581200"/>
            <a:ext cx="13523272" cy="6335598"/>
          </a:xfrm>
        </p:spPr>
      </p:pic>
    </p:spTree>
    <p:extLst>
      <p:ext uri="{BB962C8B-B14F-4D97-AF65-F5344CB8AC3E}">
        <p14:creationId xmlns:p14="http://schemas.microsoft.com/office/powerpoint/2010/main" val="31198759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SPARK + K8S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Изоляция сред (контейнеризация и </a:t>
            </a:r>
            <a:r>
              <a:rPr lang="en" sz="3500" dirty="0"/>
              <a:t>dependency management)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Гибкое масштабирование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Kubernetes Operator for Spark – Kubernetes native way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Spark Operator </a:t>
            </a:r>
            <a:r>
              <a:rPr lang="ru-RU" sz="3500" dirty="0"/>
              <a:t>позволяет решить проблемы с доступом к логам, получением текущего статуса и состояния приложения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4659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ПОЛЕЗНЫЕ ССЫЛКИ. </a:t>
            </a:r>
            <a:r>
              <a:rPr lang="en" dirty="0"/>
              <a:t>SPARK + K8S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ru-RU" sz="3300" dirty="0">
                <a:latin typeface="Roboto Mono" pitchFamily="49" charset="0"/>
                <a:ea typeface="Roboto Mono" pitchFamily="49" charset="0"/>
              </a:rPr>
              <a:t>Разворачиваем приложение на </a:t>
            </a:r>
            <a:r>
              <a:rPr lang="en" sz="3300" dirty="0">
                <a:latin typeface="Roboto Mono" pitchFamily="49" charset="0"/>
                <a:ea typeface="Roboto Mono" pitchFamily="49" charset="0"/>
              </a:rPr>
              <a:t>Apache Spark </a:t>
            </a:r>
            <a:r>
              <a:rPr lang="ru-RU" sz="3300" dirty="0">
                <a:latin typeface="Roboto Mono" pitchFamily="49" charset="0"/>
                <a:ea typeface="Roboto Mono" pitchFamily="49" charset="0"/>
              </a:rPr>
              <a:t>в </a:t>
            </a:r>
            <a:r>
              <a:rPr lang="en" sz="3300" dirty="0">
                <a:latin typeface="Roboto Mono" pitchFamily="49" charset="0"/>
                <a:ea typeface="Roboto Mono" pitchFamily="49" charset="0"/>
              </a:rPr>
              <a:t>Kubernetes. </a:t>
            </a:r>
            <a:r>
              <a:rPr lang="ru-RU" sz="3300" dirty="0">
                <a:latin typeface="Roboto Mono" pitchFamily="49" charset="0"/>
                <a:ea typeface="Roboto Mono" pitchFamily="49" charset="0"/>
              </a:rPr>
              <a:t>Пошаговый рецепт </a:t>
            </a:r>
            <a:r>
              <a:rPr lang="en-US" sz="3300" dirty="0">
                <a:latin typeface="Roboto Mono" pitchFamily="49" charset="0"/>
                <a:ea typeface="Roboto Mono" pitchFamily="49" charset="0"/>
              </a:rPr>
              <a:t>—</a:t>
            </a:r>
            <a:r>
              <a:rPr lang="ru-RU" sz="3300" dirty="0"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33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https://www.youtube.com/watch?v=fYGc4elKW-g</a:t>
            </a:r>
            <a:endParaRPr lang="en-US" sz="33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3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https://github.com/stockblog/webinar_spark_k8s</a:t>
            </a:r>
            <a:endParaRPr lang="en-US" sz="33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3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https://www.lightbend.com/blog/how-to-manage-monitor-spark-on-kubernetes-introduction-spark-submit-kubernetes-operator</a:t>
            </a:r>
            <a:endParaRPr lang="en-US" sz="33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3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https://github.com/GoogleCloudPlatform/spark-on-k8s-operator/blob/master/docs/quick-start-guide.md</a:t>
            </a:r>
            <a:endParaRPr lang="ru-RU" sz="33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4855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solidFill>
                  <a:schemeClr val="bg1"/>
                </a:solidFill>
              </a:rPr>
              <a:t>PRESTO + HIVE METASTORE + K8S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Решает задачу </a:t>
            </a:r>
            <a:r>
              <a:rPr lang="en" sz="3500" dirty="0"/>
              <a:t>ad hoc </a:t>
            </a:r>
            <a:r>
              <a:rPr lang="ru-RU" sz="3500" dirty="0"/>
              <a:t>аналитики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Позволяет получить доступ к данным в различных системах источниках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Горизонтальное масштабирование, масштабирование </a:t>
            </a:r>
            <a:r>
              <a:rPr lang="ru-RU" sz="3500" dirty="0" err="1"/>
              <a:t>воркеров</a:t>
            </a:r>
            <a:r>
              <a:rPr lang="ru-RU" sz="3500" dirty="0"/>
              <a:t> на основе </a:t>
            </a:r>
            <a:r>
              <a:rPr lang="en" sz="3500" dirty="0"/>
              <a:t>HPA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Presto K8S Operator </a:t>
            </a:r>
            <a:r>
              <a:rPr lang="ru-RU" sz="3500" dirty="0"/>
              <a:t>от </a:t>
            </a:r>
            <a:r>
              <a:rPr lang="en" sz="3500" dirty="0" err="1"/>
              <a:t>Starbust</a:t>
            </a:r>
            <a:r>
              <a:rPr lang="en" sz="3500" dirty="0"/>
              <a:t> </a:t>
            </a:r>
            <a:r>
              <a:rPr lang="ru-RU" sz="3500" dirty="0"/>
              <a:t>или </a:t>
            </a:r>
            <a:r>
              <a:rPr lang="en" sz="3500" dirty="0"/>
              <a:t>Helm chart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138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ПОЛЕЗНЫЕ ССЫЛКИ. </a:t>
            </a:r>
            <a:r>
              <a:rPr lang="en-US" dirty="0">
                <a:solidFill>
                  <a:schemeClr val="bg1"/>
                </a:solidFill>
              </a:rPr>
              <a:t>PRESTO </a:t>
            </a:r>
            <a:r>
              <a:rPr lang="en" dirty="0"/>
              <a:t>+ K8S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https://blog.starburstdata.com/technical-blog/presto-on-kubernetes</a:t>
            </a:r>
            <a:endParaRPr lang="ru-RU" sz="36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pPr marL="571500" indent="-5715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https://docs.starburst.io/latest/k8s.html</a:t>
            </a:r>
            <a:r>
              <a:rPr lang="ru-RU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  <a:endParaRPr lang="en-US" sz="36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pPr marL="571500" indent="-5715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https://github.com/falarica/steerd-presto-operator</a:t>
            </a:r>
            <a:endParaRPr lang="ru-RU" sz="36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pPr marL="571500" indent="-5715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https://github.com/joshuarobinson/trino-on-k8s</a:t>
            </a:r>
            <a:r>
              <a:rPr lang="ru-RU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  <a:endParaRPr lang="en-US" sz="36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pPr marL="571500" indent="-5715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https://joshua-robinson.medium.com/presto-powered-s3-data-warehouse-on-kubernetes-aea89d2f40e8</a:t>
            </a:r>
            <a:endParaRPr lang="ru-RU" sz="36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071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>
                <a:solidFill>
                  <a:schemeClr val="bg1"/>
                </a:solidFill>
              </a:rPr>
              <a:t>SUPERSET+ K8S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Cloud-native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Большой набор встроенных инструментов для создания </a:t>
            </a:r>
            <a:r>
              <a:rPr lang="ru-RU" sz="3500" dirty="0" err="1"/>
              <a:t>дашбоардов</a:t>
            </a:r>
            <a:endParaRPr lang="ru-RU" sz="3500" dirty="0"/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Интеграция с большинством систем, в том числе с </a:t>
            </a:r>
            <a:r>
              <a:rPr lang="en" sz="3500" dirty="0"/>
              <a:t>Presto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Можно использовать как </a:t>
            </a:r>
            <a:r>
              <a:rPr lang="en" sz="3500" dirty="0"/>
              <a:t>SQL IDE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Есть </a:t>
            </a:r>
            <a:r>
              <a:rPr lang="en" sz="3500" dirty="0"/>
              <a:t>Helm chart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552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ПОЛЕЗНЫЕ ССЫЛКИ. </a:t>
            </a:r>
            <a:r>
              <a:rPr lang="en-US" dirty="0">
                <a:solidFill>
                  <a:schemeClr val="bg1"/>
                </a:solidFill>
              </a:rPr>
              <a:t>SUPERSET </a:t>
            </a:r>
            <a:r>
              <a:rPr lang="en" dirty="0"/>
              <a:t>+ K8S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1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https://dropbox.tech/application/why-we-chose-apache-superset-as-our-data-exploration-platform</a:t>
            </a:r>
            <a:r>
              <a:rPr lang="en-US" sz="31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1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https://superset.apache.org/docs/installation/installing-superset-from-scratch</a:t>
            </a:r>
            <a:r>
              <a:rPr lang="en-US" sz="31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1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https://apache-superset.readthedocs.io/en/latest/installation.html</a:t>
            </a:r>
            <a:r>
              <a:rPr lang="en-US" sz="31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1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https://superset.apache.org/docs/databases/installing-database-drivers</a:t>
            </a:r>
            <a:r>
              <a:rPr lang="en-US" sz="31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1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https://www.metabase.com/docs/latest/operations-guide/running-metabase-on-kubernetes.html</a:t>
            </a:r>
            <a:r>
              <a:rPr lang="en-US" sz="31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5104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ОСНОВА ХРАНИЛИЩА ДАННЫХ В </a:t>
            </a:r>
            <a:r>
              <a:rPr lang="en" dirty="0">
                <a:solidFill>
                  <a:schemeClr val="bg1"/>
                </a:solidFill>
              </a:rPr>
              <a:t>K8S </a:t>
            </a:r>
            <a:r>
              <a:rPr lang="ru-RU" dirty="0">
                <a:solidFill>
                  <a:schemeClr val="bg1"/>
                </a:solidFill>
              </a:rPr>
              <a:t>И ОБЛАКЕ 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581200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S3 – </a:t>
            </a:r>
            <a:r>
              <a:rPr lang="ru-RU" sz="3500" dirty="0"/>
              <a:t>отвечает за хранение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Spark – “</a:t>
            </a:r>
            <a:r>
              <a:rPr lang="ru-RU" sz="3500" dirty="0"/>
              <a:t>молотилка” данных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Presto + Hive </a:t>
            </a:r>
            <a:r>
              <a:rPr lang="en" sz="3500" dirty="0" err="1"/>
              <a:t>Metastore</a:t>
            </a:r>
            <a:r>
              <a:rPr lang="en" sz="3500" dirty="0"/>
              <a:t> – ad hoc </a:t>
            </a:r>
            <a:r>
              <a:rPr lang="ru-RU" sz="3500" dirty="0"/>
              <a:t>аналитика, схемы данных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Superset – BI, data exploration, SQL IDE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4742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F7412D"/>
              </a:buClr>
            </a:pPr>
            <a:r>
              <a:rPr lang="en-US" sz="6000" dirty="0"/>
              <a:t>AIRFLOW + K8S</a:t>
            </a:r>
            <a:endParaRPr lang="ru-RU" sz="6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581200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Kubernetes Executor – </a:t>
            </a:r>
            <a:r>
              <a:rPr lang="ru-RU" sz="3500" dirty="0"/>
              <a:t>создаем </a:t>
            </a:r>
            <a:r>
              <a:rPr lang="ru-RU" sz="3500" dirty="0" err="1"/>
              <a:t>воркеры</a:t>
            </a:r>
            <a:r>
              <a:rPr lang="ru-RU" sz="3500" dirty="0"/>
              <a:t> по мере необходимости, экономим ресурсы во время простоя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Kubernetes Executor – </a:t>
            </a:r>
            <a:r>
              <a:rPr lang="ru-RU" sz="3500" dirty="0"/>
              <a:t>необходимо принимать во внимание время на старт подов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 err="1"/>
              <a:t>KubernetesPodOperator</a:t>
            </a:r>
            <a:r>
              <a:rPr lang="en" sz="3500" dirty="0"/>
              <a:t> – </a:t>
            </a:r>
            <a:r>
              <a:rPr lang="ru-RU" sz="3500" dirty="0"/>
              <a:t>может работать с </a:t>
            </a:r>
            <a:r>
              <a:rPr lang="en" sz="3500" dirty="0" err="1"/>
              <a:t>CeleryExecutor</a:t>
            </a:r>
            <a:r>
              <a:rPr lang="en" sz="3500" dirty="0"/>
              <a:t>, </a:t>
            </a:r>
            <a:r>
              <a:rPr lang="ru-RU" sz="3500" dirty="0"/>
              <a:t>дает больше гибкости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Храним </a:t>
            </a:r>
            <a:r>
              <a:rPr lang="ru-RU" sz="3500" dirty="0" err="1"/>
              <a:t>логи</a:t>
            </a:r>
            <a:r>
              <a:rPr lang="ru-RU" sz="3500" dirty="0"/>
              <a:t> в </a:t>
            </a:r>
            <a:r>
              <a:rPr lang="en" sz="3500" dirty="0"/>
              <a:t>S3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04619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ПОЛЕЗНЫЕ ССЫЛКИ. </a:t>
            </a:r>
            <a:r>
              <a:rPr lang="en-US" dirty="0">
                <a:solidFill>
                  <a:schemeClr val="bg1"/>
                </a:solidFill>
              </a:rPr>
              <a:t>AIRFLOW + K8S</a:t>
            </a:r>
            <a:endParaRPr lang="en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https://towardsdatascience.com/a-journey-to-airflow-on-kubernetes-472df467f556</a:t>
            </a: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https://medium.com/uncanny-recursions/introduction-to-kubernetesexecutor-and-kubernetespodoperator-ae9bb809e3b3</a:t>
            </a: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https://airflow.apache.org/docs/apache-airflow/stable/kubernetes.html</a:t>
            </a: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https://airflow.apache.org/docs/apache-airflow/stable/executor/kubernetes.html</a:t>
            </a: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https://airflow.apache.org/docs/apache-airflow-providers-cncf-kubernetes/stable/operators.html#howto-operator-kubernetespodoperator</a:t>
            </a: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https://github.com/apache/airflow/tree/master/chart</a:t>
            </a:r>
            <a:r>
              <a:rPr lang="en-US" sz="27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630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F7412D"/>
              </a:buClr>
            </a:pPr>
            <a:r>
              <a:rPr lang="en-US" sz="6000" dirty="0"/>
              <a:t>AMUNDSEN + K8S</a:t>
            </a:r>
            <a:endParaRPr lang="ru-RU" sz="6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581200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Data Discovery Platform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Повышает продуктивность пользователей платформы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Помогает демократизировать доступ к данным, </a:t>
            </a:r>
            <a:r>
              <a:rPr lang="en" sz="3500" dirty="0"/>
              <a:t>share tribal knowledge 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Интеграция с </a:t>
            </a:r>
            <a:r>
              <a:rPr lang="en" sz="3500" dirty="0"/>
              <a:t>Airflow 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Есть </a:t>
            </a:r>
            <a:r>
              <a:rPr lang="en" sz="3500" dirty="0"/>
              <a:t>Helm chart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222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POD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58200" y="2581200"/>
            <a:ext cx="8688599" cy="723938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>
                <a:solidFill>
                  <a:srgbClr val="FF5433"/>
                </a:solidFill>
              </a:rPr>
              <a:t>Атомарный объект </a:t>
            </a:r>
            <a:r>
              <a:rPr lang="ru-RU" sz="3500" dirty="0"/>
              <a:t>или наименьший юнит работы в </a:t>
            </a:r>
            <a:r>
              <a:rPr lang="en" sz="3500" dirty="0"/>
              <a:t>Kubernetes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/>
              <a:t>Pod-</a:t>
            </a:r>
            <a:r>
              <a:rPr lang="ru-RU" sz="3500" dirty="0"/>
              <a:t>ы состоят из одного или более контейнеров, которые делят </a:t>
            </a:r>
            <a:r>
              <a:rPr lang="ru-RU" sz="3500" dirty="0" err="1"/>
              <a:t>вольюмы</a:t>
            </a:r>
            <a:r>
              <a:rPr lang="ru-RU" sz="3500" dirty="0"/>
              <a:t> и сети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442657DE-2ECF-7545-B970-13ED2F713B0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3199" y="2509694"/>
            <a:ext cx="6928813" cy="6410400"/>
          </a:xfrm>
        </p:spPr>
      </p:pic>
    </p:spTree>
    <p:extLst>
      <p:ext uri="{BB962C8B-B14F-4D97-AF65-F5344CB8AC3E}">
        <p14:creationId xmlns:p14="http://schemas.microsoft.com/office/powerpoint/2010/main" val="39204238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ПОЛЕЗНЫЕ ССЫЛКИ. </a:t>
            </a:r>
            <a:r>
              <a:rPr lang="en-US" sz="5400" dirty="0"/>
              <a:t>AMUNDSEN + K8S</a:t>
            </a:r>
            <a:endParaRPr lang="ru-RU" sz="5400" dirty="0"/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5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https://www.amundsen.io/amundsen/</a:t>
            </a:r>
            <a:r>
              <a:rPr lang="en-US" sz="35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5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https://www.amundsen.io/amundsen/k8s_install/</a:t>
            </a:r>
            <a:r>
              <a:rPr lang="en-US" sz="35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5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https://github.com/amundsen-io/amundsen/issues/53</a:t>
            </a:r>
            <a:r>
              <a:rPr lang="en-US" sz="35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5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https://eng.lyft.com/open-sourcing-amundsen-a-data-discovery-and-metadata-platform-2282bb436234</a:t>
            </a:r>
            <a:r>
              <a:rPr lang="en-US" sz="35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457200" indent="-4572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5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https://eng.lyft.com/amundsen-1-year-later-7b60bf28602</a:t>
            </a:r>
            <a:r>
              <a:rPr lang="en-US" sz="35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2605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F7412D"/>
              </a:buClr>
            </a:pPr>
            <a:r>
              <a:rPr lang="en-US" sz="6000" dirty="0"/>
              <a:t>JUPYTERHUB + K8S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581200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Проведение индивидуальных экспериментов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Изолированность окружений, нагрузок, экспериментов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Эффективное использование ресурсов, автоматическое выключение простаивающих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Подробная инструкция и </a:t>
            </a:r>
            <a:r>
              <a:rPr lang="en" sz="3500" dirty="0"/>
              <a:t>Helm chart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106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ПОЛЕЗНЫЕ ССЫЛКИ. </a:t>
            </a:r>
            <a:r>
              <a:rPr lang="en-US" sz="5400" dirty="0"/>
              <a:t>JUPYTERHUB + K8S</a:t>
            </a:r>
          </a:p>
          <a:p>
            <a:endParaRPr lang="ru-RU" sz="5400" dirty="0"/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571500" indent="-571500">
              <a:lnSpc>
                <a:spcPct val="10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2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https://zero-to-jupyterhub.readthedocs.io/en/latest/jupyterhub/installation.html</a:t>
            </a:r>
            <a:r>
              <a:rPr lang="en-US" sz="32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571500" indent="-571500">
              <a:lnSpc>
                <a:spcPct val="10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2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https://zero-to-jupyterhub.readthedocs.io/en/latest/jupyterhub/customization.html</a:t>
            </a:r>
            <a:r>
              <a:rPr lang="en-US" sz="32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48995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F7412D"/>
              </a:buClr>
            </a:pPr>
            <a:r>
              <a:rPr lang="en-US" sz="6000" dirty="0"/>
              <a:t>KUBEFLOW </a:t>
            </a:r>
            <a:r>
              <a:rPr lang="ru-RU" sz="6000" dirty="0"/>
              <a:t>ИЛИ </a:t>
            </a:r>
            <a:r>
              <a:rPr lang="en-US" sz="6000" dirty="0"/>
              <a:t>MLFLOW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База данных </a:t>
            </a:r>
            <a:r>
              <a:rPr lang="en" sz="3500" dirty="0"/>
              <a:t>ML-</a:t>
            </a:r>
            <a:r>
              <a:rPr lang="ru-RU" sz="3500" dirty="0"/>
              <a:t>экспериментов и моделей с кодом, параметрами, результатами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Удобный вывод </a:t>
            </a:r>
            <a:r>
              <a:rPr lang="en" sz="3500" dirty="0"/>
              <a:t>ML-</a:t>
            </a:r>
            <a:r>
              <a:rPr lang="ru-RU" sz="3500" dirty="0"/>
              <a:t>моделей в </a:t>
            </a:r>
            <a:r>
              <a:rPr lang="ru-RU" sz="3500" dirty="0" err="1"/>
              <a:t>прод</a:t>
            </a:r>
            <a:endParaRPr lang="ru-RU" sz="3500" dirty="0"/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Ускоряет работу </a:t>
            </a:r>
            <a:r>
              <a:rPr lang="en" sz="3500" dirty="0"/>
              <a:t>DS </a:t>
            </a:r>
            <a:r>
              <a:rPr lang="ru-RU" sz="3500" dirty="0"/>
              <a:t>и </a:t>
            </a:r>
            <a:r>
              <a:rPr lang="en" sz="3500" dirty="0"/>
              <a:t>DE, </a:t>
            </a:r>
            <a:r>
              <a:rPr lang="ru-RU" sz="3500" dirty="0"/>
              <a:t>повышает эффективность, позволяет получить полную отдачу от результатов </a:t>
            </a:r>
            <a:r>
              <a:rPr lang="en" sz="3500" dirty="0"/>
              <a:t>DS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/>
              <a:t>Kubeflow — Kubernetes native, </a:t>
            </a:r>
            <a:r>
              <a:rPr lang="ru-RU" sz="3500" dirty="0"/>
              <a:t>включает в себя </a:t>
            </a:r>
            <a:r>
              <a:rPr lang="en" sz="3500" dirty="0" err="1"/>
              <a:t>Jupyter</a:t>
            </a:r>
            <a:r>
              <a:rPr lang="en" sz="3500" dirty="0"/>
              <a:t> Notebooks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500" dirty="0" err="1"/>
              <a:t>Mlflow</a:t>
            </a:r>
            <a:r>
              <a:rPr lang="en" sz="3500" dirty="0"/>
              <a:t> — </a:t>
            </a:r>
            <a:r>
              <a:rPr lang="ru-RU" sz="3500" dirty="0"/>
              <a:t>более стабильный, почти не дружит с </a:t>
            </a:r>
            <a:r>
              <a:rPr lang="en" sz="3500" dirty="0"/>
              <a:t>Kubernetes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52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ПОЛЕЗНЫЕ ССЫЛКИ. </a:t>
            </a:r>
            <a:r>
              <a:rPr lang="en-US" sz="5400" dirty="0"/>
              <a:t>KUBEFLOW, MLFLOW </a:t>
            </a:r>
            <a:endParaRPr lang="ru-RU" sz="5400" dirty="0"/>
          </a:p>
          <a:p>
            <a:endParaRPr lang="en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571500" indent="-571500">
              <a:lnSpc>
                <a:spcPct val="10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ru-RU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https://medium.com/weareservian/the-cheesy-analogy-of-mlflow-and-kubeflow-715a45580fbe</a:t>
            </a: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  <a:endParaRPr lang="ru-RU" sz="36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pPr marL="571500" indent="-571500">
              <a:lnSpc>
                <a:spcPct val="10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ru-RU" sz="3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MLOps</a:t>
            </a:r>
            <a:r>
              <a:rPr lang="ru-RU" sz="3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 без боли в облаке. Разворачиваем </a:t>
            </a:r>
            <a:r>
              <a:rPr lang="ru-RU" sz="3600" dirty="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Kubeflow</a:t>
            </a:r>
            <a:r>
              <a:rPr lang="ru-RU" sz="3600" dirty="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 –</a:t>
            </a:r>
            <a:b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</a:br>
            <a:r>
              <a:rPr lang="ru-RU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https://www.youtube.com/watch?v=fZ-g2TjhhGE&amp;t</a:t>
            </a: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ru-RU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 </a:t>
            </a:r>
          </a:p>
          <a:p>
            <a:pPr marL="571500" indent="-571500">
              <a:lnSpc>
                <a:spcPct val="10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ru-RU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https://github.com/stockblog/webinar_kubeflow</a:t>
            </a: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  <a:endParaRPr lang="ru-RU" sz="36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pPr marL="571500" indent="-571500">
              <a:lnSpc>
                <a:spcPct val="10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ru-RU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https://www.kubeflow.org/docs/started/kubeflow-overview/</a:t>
            </a: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ru-RU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571500" indent="-571500">
              <a:lnSpc>
                <a:spcPct val="10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ru-RU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https://mlflow.org/docs/latest/quickstart.html</a:t>
            </a: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  <a:endParaRPr lang="ru-RU" sz="36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pPr marL="571500" indent="-571500">
              <a:lnSpc>
                <a:spcPct val="10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ru-RU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https://mlflow.org/docs/latest/projects.html#run-an-mlflow-project-on-kubernetes-experimental</a:t>
            </a: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  <a:endParaRPr lang="ru-RU" sz="36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  <a:p>
            <a:pPr marL="571500" indent="-571500">
              <a:lnSpc>
                <a:spcPct val="10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ru-RU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https://github.com/imaginea/mlflow-on-k8s</a:t>
            </a: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  <a:endParaRPr lang="ru-RU" sz="3600" dirty="0">
              <a:solidFill>
                <a:srgbClr val="FF5433"/>
              </a:solidFill>
              <a:latin typeface="Roboto Mono" pitchFamily="49" charset="0"/>
              <a:ea typeface="Roboto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9168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F7412D"/>
              </a:buClr>
            </a:pPr>
            <a:r>
              <a:rPr lang="en-US" sz="6000" dirty="0"/>
              <a:t>DATA + KUBERNETES</a:t>
            </a:r>
            <a:endParaRPr lang="ru-RU" sz="6000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100" dirty="0"/>
              <a:t>S3 – </a:t>
            </a:r>
            <a:r>
              <a:rPr lang="ru-RU" sz="3100" dirty="0"/>
              <a:t>отвечает за хранение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100" dirty="0"/>
              <a:t>Spark – “</a:t>
            </a:r>
            <a:r>
              <a:rPr lang="ru-RU" sz="3100" dirty="0"/>
              <a:t>молотилка” данных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100" dirty="0"/>
              <a:t>Presto + Hive </a:t>
            </a:r>
            <a:r>
              <a:rPr lang="en" sz="3100" dirty="0" err="1"/>
              <a:t>Metastore</a:t>
            </a:r>
            <a:r>
              <a:rPr lang="en" sz="3100" dirty="0"/>
              <a:t> – ad hoc </a:t>
            </a:r>
            <a:r>
              <a:rPr lang="ru-RU" sz="3100" dirty="0"/>
              <a:t>аналитика, схемы данных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100" dirty="0"/>
              <a:t>Superset – BI, data exploration, SQL IDE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100" dirty="0"/>
              <a:t>Airflow – </a:t>
            </a:r>
            <a:r>
              <a:rPr lang="ru-RU" sz="3100" dirty="0"/>
              <a:t>оркестратор с возможностью масштабирования в </a:t>
            </a:r>
            <a:r>
              <a:rPr lang="en" sz="3100" dirty="0"/>
              <a:t>k8s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100" dirty="0"/>
              <a:t>Amundsen – data discovery platform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100" dirty="0" err="1"/>
              <a:t>JupyterHub</a:t>
            </a:r>
            <a:r>
              <a:rPr lang="en" sz="3100" dirty="0"/>
              <a:t> – </a:t>
            </a:r>
            <a:r>
              <a:rPr lang="ru-RU" sz="3100" dirty="0"/>
              <a:t>проведение изолированных экспериментов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en" sz="3100" dirty="0"/>
              <a:t>Kubeflow, </a:t>
            </a:r>
            <a:r>
              <a:rPr lang="en" sz="3100" dirty="0" err="1"/>
              <a:t>MLflow</a:t>
            </a:r>
            <a:r>
              <a:rPr lang="en" sz="3100" dirty="0"/>
              <a:t> – </a:t>
            </a:r>
            <a:r>
              <a:rPr lang="ru-RU" sz="3100" dirty="0"/>
              <a:t>задачи </a:t>
            </a:r>
            <a:r>
              <a:rPr lang="en" sz="3100" dirty="0" err="1"/>
              <a:t>MLOps</a:t>
            </a:r>
            <a:r>
              <a:rPr lang="en" sz="3100" dirty="0"/>
              <a:t>, </a:t>
            </a:r>
            <a:r>
              <a:rPr lang="ru-RU" sz="3100" dirty="0"/>
              <a:t>трекинг моделей, экспериментов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1257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F7412D"/>
              </a:buClr>
            </a:pPr>
            <a:r>
              <a:rPr lang="en-US" sz="6000" dirty="0"/>
              <a:t>TARANTOOL + K8S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Упрощает развертывание и эксплуатацию кластерных приложений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Сокращает </a:t>
            </a:r>
            <a:r>
              <a:rPr lang="en" sz="3500" dirty="0"/>
              <a:t>Time-to-market </a:t>
            </a:r>
            <a:r>
              <a:rPr lang="ru-RU" sz="3500" dirty="0"/>
              <a:t>решений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Есть </a:t>
            </a:r>
            <a:r>
              <a:rPr lang="en" sz="3500" dirty="0"/>
              <a:t>K8s-</a:t>
            </a:r>
            <a:r>
              <a:rPr lang="ru-RU" sz="3500" dirty="0"/>
              <a:t>оператор</a:t>
            </a:r>
          </a:p>
          <a:p>
            <a:pPr marL="457200" indent="-457200">
              <a:lnSpc>
                <a:spcPct val="150000"/>
              </a:lnSpc>
              <a:buFont typeface="Системный шрифт, обычный"/>
              <a:buChar char="—"/>
            </a:pPr>
            <a:r>
              <a:rPr lang="ru-RU" sz="3500" dirty="0"/>
              <a:t>Решает задачу автоматического добавления узлов, </a:t>
            </a:r>
            <a:r>
              <a:rPr lang="ru-RU" sz="3500" dirty="0" err="1"/>
              <a:t>решардинга</a:t>
            </a:r>
            <a:endParaRPr lang="ru-RU" sz="35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21348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76CE87B-E618-8942-97E8-C7CF496F6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solidFill>
                  <a:srgbClr val="FF5433"/>
                </a:solidFill>
              </a:rPr>
              <a:t>ПОЛЕЗНЫЕ ССЫЛКИ. </a:t>
            </a:r>
            <a:r>
              <a:rPr lang="en-US" sz="6000" dirty="0"/>
              <a:t>TARANTOOL + K8S 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40965-E952-7F45-9434-C7A49F7D0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3199" y="2095198"/>
            <a:ext cx="16383600" cy="741219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https://www.tarantool.io/ru/kubernetes/</a:t>
            </a: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571500" indent="-5715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https://github.com/tarantool/tarantool-operator/</a:t>
            </a: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571500" indent="-5715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https://habr.com/ru/company/mailru/blog/465823/</a:t>
            </a: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  <a:p>
            <a:pPr marL="571500" indent="-571500">
              <a:lnSpc>
                <a:spcPct val="150000"/>
              </a:lnSpc>
              <a:spcAft>
                <a:spcPts val="2400"/>
              </a:spcAft>
              <a:buClr>
                <a:srgbClr val="F7412D"/>
              </a:buClr>
              <a:buFont typeface="Системный шрифт, обычный"/>
              <a:buChar char="—"/>
            </a:pP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https://www.highload.ru/moscow/2019/abstracts/6029</a:t>
            </a:r>
            <a:r>
              <a:rPr lang="en-US" sz="3600" dirty="0">
                <a:solidFill>
                  <a:srgbClr val="FF5433"/>
                </a:solidFill>
                <a:latin typeface="Roboto Mono" pitchFamily="49" charset="0"/>
                <a:ea typeface="Roboto Mono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720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57F1E17-BC5C-C846-AB69-289BF68D2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F0F1B1-59AD-3343-B88A-A32D6A05F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АЛЕКСАНДР ВОЛЫНСКИЙ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912CB7-1DB0-5F43-BC1E-DC5275585E5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45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POD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Ресурсы одного </a:t>
            </a:r>
            <a:r>
              <a:rPr lang="en" sz="3500" dirty="0"/>
              <a:t>pod-</a:t>
            </a:r>
            <a:r>
              <a:rPr lang="ru-RU" sz="3500" dirty="0"/>
              <a:t>а </a:t>
            </a:r>
            <a:r>
              <a:rPr lang="ru-RU" sz="3500" dirty="0" err="1"/>
              <a:t>деплоятся</a:t>
            </a:r>
            <a:r>
              <a:rPr lang="ru-RU" sz="3500" dirty="0"/>
              <a:t> вместе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en" sz="3500" dirty="0"/>
              <a:t>Pod-</a:t>
            </a:r>
            <a:r>
              <a:rPr lang="ru-RU" sz="3500" dirty="0"/>
              <a:t>ы не используются для хранения данных(эфемерны)</a:t>
            </a:r>
          </a:p>
        </p:txBody>
      </p:sp>
      <p:sp>
        <p:nvSpPr>
          <p:cNvPr id="7" name="Google Shape;707;p102">
            <a:extLst>
              <a:ext uri="{FF2B5EF4-FFF2-40B4-BE49-F238E27FC236}">
                <a16:creationId xmlns:a16="http://schemas.microsoft.com/office/drawing/2014/main" id="{B8020965-6004-AC41-8FFE-0E191809D3CF}"/>
              </a:ext>
            </a:extLst>
          </p:cNvPr>
          <p:cNvSpPr txBox="1"/>
          <p:nvPr/>
        </p:nvSpPr>
        <p:spPr>
          <a:xfrm>
            <a:off x="763199" y="2157314"/>
            <a:ext cx="5705334" cy="6817353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 err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30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30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3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3000" dirty="0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pod-example</a:t>
            </a:r>
            <a:endParaRPr sz="30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labels:</a:t>
            </a:r>
            <a:b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app: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30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3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containers:</a:t>
            </a:r>
            <a:endParaRPr sz="3000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- name: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3000" dirty="0">
              <a:solidFill>
                <a:srgbClr val="FF54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3000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3000" dirty="0" err="1">
                <a:solidFill>
                  <a:srgbClr val="FF5433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3000" dirty="0">
              <a:solidFill>
                <a:srgbClr val="FF5433"/>
              </a:solidFill>
            </a:endParaRPr>
          </a:p>
        </p:txBody>
      </p:sp>
      <p:pic>
        <p:nvPicPr>
          <p:cNvPr id="9" name="2019-10-15 22.29.40">
            <a:hlinkClick r:id="" action="ppaction://media"/>
            <a:extLst>
              <a:ext uri="{FF2B5EF4-FFF2-40B4-BE49-F238E27FC236}">
                <a16:creationId xmlns:a16="http://schemas.microsoft.com/office/drawing/2014/main" id="{8636FC67-4E45-1D49-9468-F1F3502387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8099" y="6020867"/>
            <a:ext cx="2953800" cy="295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65FDC59-6207-1843-93A2-B80E9A495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REPLICASET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4A568A-3570-4B4F-82EB-CE42494017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Основной метод управления репликами </a:t>
            </a:r>
            <a:r>
              <a:rPr lang="en" sz="3500" dirty="0"/>
              <a:t>Pod </a:t>
            </a:r>
            <a:r>
              <a:rPr lang="ru-RU" sz="3500" dirty="0"/>
              <a:t>и их жизненным циклом</a:t>
            </a:r>
          </a:p>
          <a:p>
            <a:pPr marL="457200" indent="-457200">
              <a:lnSpc>
                <a:spcPct val="150000"/>
              </a:lnSpc>
              <a:buClr>
                <a:srgbClr val="FF5433"/>
              </a:buClr>
              <a:buFont typeface="Системный шрифт, обычный"/>
              <a:buChar char="—"/>
            </a:pPr>
            <a:r>
              <a:rPr lang="ru-RU" sz="3500" dirty="0"/>
              <a:t>Обеспечивает необходимое количество запущенных реплик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C74B9-1905-824A-85FF-53A3C130A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8" y="2177515"/>
            <a:ext cx="5760377" cy="62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6364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-1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Обложка-2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Основной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26366</TotalTime>
  <Words>3342</Words>
  <Application>Microsoft Macintosh PowerPoint</Application>
  <PresentationFormat>Произвольный</PresentationFormat>
  <Paragraphs>682</Paragraphs>
  <Slides>78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78</vt:i4>
      </vt:variant>
    </vt:vector>
  </HeadingPairs>
  <TitlesOfParts>
    <vt:vector size="87" baseType="lpstr">
      <vt:lpstr>Системный шрифт, обычный</vt:lpstr>
      <vt:lpstr>Arial</vt:lpstr>
      <vt:lpstr>Calibri</vt:lpstr>
      <vt:lpstr>Formular</vt:lpstr>
      <vt:lpstr>InputMono</vt:lpstr>
      <vt:lpstr>Roboto Mono</vt:lpstr>
      <vt:lpstr>Обложка-1</vt:lpstr>
      <vt:lpstr>Обложка-2</vt:lpstr>
      <vt:lpstr>Основной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Илона Кравченко</dc:creator>
  <cp:lastModifiedBy>Microsoft Office User</cp:lastModifiedBy>
  <cp:revision>30</cp:revision>
  <dcterms:created xsi:type="dcterms:W3CDTF">2020-10-16T14:01:52Z</dcterms:created>
  <dcterms:modified xsi:type="dcterms:W3CDTF">2021-10-02T04:33:01Z</dcterms:modified>
</cp:coreProperties>
</file>